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8"/>
  </p:notesMasterIdLst>
  <p:sldIdLst>
    <p:sldId id="501" r:id="rId2"/>
    <p:sldId id="258" r:id="rId3"/>
    <p:sldId id="313" r:id="rId4"/>
    <p:sldId id="495" r:id="rId5"/>
    <p:sldId id="276" r:id="rId6"/>
    <p:sldId id="451" r:id="rId7"/>
    <p:sldId id="454" r:id="rId8"/>
    <p:sldId id="496" r:id="rId9"/>
    <p:sldId id="316" r:id="rId10"/>
    <p:sldId id="315" r:id="rId11"/>
    <p:sldId id="467" r:id="rId12"/>
    <p:sldId id="470" r:id="rId13"/>
    <p:sldId id="468" r:id="rId14"/>
    <p:sldId id="471" r:id="rId15"/>
    <p:sldId id="472" r:id="rId16"/>
    <p:sldId id="478" r:id="rId17"/>
    <p:sldId id="485" r:id="rId18"/>
    <p:sldId id="487" r:id="rId19"/>
    <p:sldId id="486" r:id="rId20"/>
    <p:sldId id="490" r:id="rId21"/>
    <p:sldId id="491" r:id="rId22"/>
    <p:sldId id="497" r:id="rId23"/>
    <p:sldId id="498" r:id="rId24"/>
    <p:sldId id="499" r:id="rId25"/>
    <p:sldId id="500" r:id="rId26"/>
    <p:sldId id="266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4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B50339-D1AF-4383-9655-F6F63F47C1E9}" v="2" dt="2020-09-23T08:39:56.835"/>
    <p1510:client id="{FF975450-8AFA-48A3-8A72-0BB975BA9F74}" v="4" dt="2020-09-24T05:56:11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11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ina Scharf" userId="ea521a71-ed23-40fc-b829-0e4e591a5239" providerId="ADAL" clId="{FF975450-8AFA-48A3-8A72-0BB975BA9F74}"/>
    <pc:docChg chg="modMainMaster">
      <pc:chgData name="Carina Scharf" userId="ea521a71-ed23-40fc-b829-0e4e591a5239" providerId="ADAL" clId="{FF975450-8AFA-48A3-8A72-0BB975BA9F74}" dt="2020-09-24T05:57:11.568" v="100" actId="1036"/>
      <pc:docMkLst>
        <pc:docMk/>
      </pc:docMkLst>
      <pc:sldMasterChg chg="addSp delSp modSp">
        <pc:chgData name="Carina Scharf" userId="ea521a71-ed23-40fc-b829-0e4e591a5239" providerId="ADAL" clId="{FF975450-8AFA-48A3-8A72-0BB975BA9F74}" dt="2020-09-24T05:57:11.568" v="100" actId="1036"/>
        <pc:sldMasterMkLst>
          <pc:docMk/>
          <pc:sldMasterMk cId="0" sldId="2147483654"/>
        </pc:sldMasterMkLst>
        <pc:spChg chg="add mod">
          <ac:chgData name="Carina Scharf" userId="ea521a71-ed23-40fc-b829-0e4e591a5239" providerId="ADAL" clId="{FF975450-8AFA-48A3-8A72-0BB975BA9F74}" dt="2020-09-24T05:57:11.568" v="100" actId="1036"/>
          <ac:spMkLst>
            <pc:docMk/>
            <pc:sldMasterMk cId="0" sldId="2147483654"/>
            <ac:spMk id="3" creationId="{EC1462C5-BF24-482A-84AD-8728E96A94D7}"/>
          </ac:spMkLst>
        </pc:spChg>
        <pc:graphicFrameChg chg="add del mod">
          <ac:chgData name="Carina Scharf" userId="ea521a71-ed23-40fc-b829-0e4e591a5239" providerId="ADAL" clId="{FF975450-8AFA-48A3-8A72-0BB975BA9F74}" dt="2020-09-24T05:54:46.683" v="1"/>
          <ac:graphicFrameMkLst>
            <pc:docMk/>
            <pc:sldMasterMk cId="0" sldId="2147483654"/>
            <ac:graphicFrameMk id="2" creationId="{41B8EDD5-A889-46D1-87B9-69A6B139AE84}"/>
          </ac:graphicFrameMkLst>
        </pc:graphicFrameChg>
      </pc:sldMasterChg>
    </pc:docChg>
  </pc:docChgLst>
  <pc:docChgLst>
    <pc:chgData name="Carina Scharf" userId="ea521a71-ed23-40fc-b829-0e4e591a5239" providerId="ADAL" clId="{C7A467DC-0ED3-404A-ACC3-1216B9A63833}"/>
    <pc:docChg chg="modSld">
      <pc:chgData name="Carina Scharf" userId="ea521a71-ed23-40fc-b829-0e4e591a5239" providerId="ADAL" clId="{C7A467DC-0ED3-404A-ACC3-1216B9A63833}" dt="2020-09-23T08:39:56.835" v="1" actId="207"/>
      <pc:docMkLst>
        <pc:docMk/>
      </pc:docMkLst>
      <pc:sldChg chg="modSp">
        <pc:chgData name="Carina Scharf" userId="ea521a71-ed23-40fc-b829-0e4e591a5239" providerId="ADAL" clId="{C7A467DC-0ED3-404A-ACC3-1216B9A63833}" dt="2020-09-23T08:39:56.835" v="1" actId="207"/>
        <pc:sldMkLst>
          <pc:docMk/>
          <pc:sldMk cId="0" sldId="258"/>
        </pc:sldMkLst>
        <pc:spChg chg="mod">
          <ac:chgData name="Carina Scharf" userId="ea521a71-ed23-40fc-b829-0e4e591a5239" providerId="ADAL" clId="{C7A467DC-0ED3-404A-ACC3-1216B9A63833}" dt="2020-09-23T08:39:54.215" v="0" actId="207"/>
          <ac:spMkLst>
            <pc:docMk/>
            <pc:sldMk cId="0" sldId="258"/>
            <ac:spMk id="216" creationId="{00000000-0000-0000-0000-000000000000}"/>
          </ac:spMkLst>
        </pc:spChg>
        <pc:spChg chg="mod">
          <ac:chgData name="Carina Scharf" userId="ea521a71-ed23-40fc-b829-0e4e591a5239" providerId="ADAL" clId="{C7A467DC-0ED3-404A-ACC3-1216B9A63833}" dt="2020-09-23T08:39:56.835" v="1" actId="207"/>
          <ac:spMkLst>
            <pc:docMk/>
            <pc:sldMk cId="0" sldId="258"/>
            <ac:spMk id="23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50d7527d_2_1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g5850d7527d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6209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8908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8695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1705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617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427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760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87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1688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292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850d7527d_2_2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9" name="Google Shape;279;g5850d7527d_2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6254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3518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850d7527d_2_3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6" name="Google Shape;336;g5850d7527d_2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31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50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4944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6072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9959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782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50d7527d_2_3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g5850d7527d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482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verture - corail - 3" preserve="1" userDrawn="1">
  <p:cSld name="Cover - color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85983B74-0C30-4CDB-A11F-737431A619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08" y="194721"/>
            <a:ext cx="1622721" cy="581094"/>
          </a:xfrm>
          <a:prstGeom prst="rect">
            <a:avLst/>
          </a:prstGeom>
        </p:spPr>
      </p:pic>
      <p:sp>
        <p:nvSpPr>
          <p:cNvPr id="7" name="Google Shape;178;p9">
            <a:extLst>
              <a:ext uri="{FF2B5EF4-FFF2-40B4-BE49-F238E27FC236}">
                <a16:creationId xmlns:a16="http://schemas.microsoft.com/office/drawing/2014/main" id="{ABDAFCD9-1172-47D4-B084-BACA19173E32}"/>
              </a:ext>
            </a:extLst>
          </p:cNvPr>
          <p:cNvSpPr/>
          <p:nvPr userDrawn="1"/>
        </p:nvSpPr>
        <p:spPr>
          <a:xfrm>
            <a:off x="399393" y="1652151"/>
            <a:ext cx="3962150" cy="1688100"/>
          </a:xfrm>
          <a:prstGeom prst="round2DiagRect">
            <a:avLst>
              <a:gd name="adj1" fmla="val 0"/>
              <a:gd name="adj2" fmla="val 11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B486EEA-8BFA-469E-BECD-FFE97EADC7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9393" y="1652151"/>
            <a:ext cx="3938512" cy="1688101"/>
          </a:xfrm>
          <a:prstGeom prst="rect">
            <a:avLst/>
          </a:prstGeom>
        </p:spPr>
        <p:txBody>
          <a:bodyPr lIns="182880" rIns="45720" anchor="ctr"/>
          <a:lstStyle>
            <a:lvl1pPr>
              <a:defRPr sz="3000" b="1">
                <a:solidFill>
                  <a:schemeClr val="bg2"/>
                </a:solidFill>
              </a:defRPr>
            </a:lvl1pPr>
            <a:lvl2pPr>
              <a:defRPr sz="3000" b="1">
                <a:solidFill>
                  <a:schemeClr val="bg2"/>
                </a:solidFill>
              </a:defRPr>
            </a:lvl2pPr>
            <a:lvl3pPr>
              <a:defRPr sz="3000" b="1">
                <a:solidFill>
                  <a:schemeClr val="bg2"/>
                </a:solidFill>
              </a:defRPr>
            </a:lvl3pPr>
            <a:lvl4pPr>
              <a:defRPr sz="3000" b="1">
                <a:solidFill>
                  <a:schemeClr val="bg2"/>
                </a:solidFill>
              </a:defRPr>
            </a:lvl4pPr>
            <a:lvl5pPr>
              <a:defRPr sz="30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title here</a:t>
            </a:r>
          </a:p>
        </p:txBody>
      </p:sp>
    </p:spTree>
    <p:extLst>
      <p:ext uri="{BB962C8B-B14F-4D97-AF65-F5344CB8AC3E}">
        <p14:creationId xmlns:p14="http://schemas.microsoft.com/office/powerpoint/2010/main" val="137549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verture - corail - 3" preserve="1" userDrawn="1">
  <p:cSld name="Cover - picture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449654-8A33-46D9-86E7-13EC91EB7E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175" y="0"/>
            <a:ext cx="9147175" cy="5143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	  Click on symbol to add background picture</a:t>
            </a:r>
          </a:p>
        </p:txBody>
      </p:sp>
      <p:sp>
        <p:nvSpPr>
          <p:cNvPr id="5" name="Google Shape;178;p9">
            <a:extLst>
              <a:ext uri="{FF2B5EF4-FFF2-40B4-BE49-F238E27FC236}">
                <a16:creationId xmlns:a16="http://schemas.microsoft.com/office/drawing/2014/main" id="{C788E00F-D565-489D-A67E-DC16B1618445}"/>
              </a:ext>
            </a:extLst>
          </p:cNvPr>
          <p:cNvSpPr/>
          <p:nvPr userDrawn="1"/>
        </p:nvSpPr>
        <p:spPr>
          <a:xfrm>
            <a:off x="315310" y="1652151"/>
            <a:ext cx="4014713" cy="1688100"/>
          </a:xfrm>
          <a:prstGeom prst="round2DiagRect">
            <a:avLst>
              <a:gd name="adj1" fmla="val 0"/>
              <a:gd name="adj2" fmla="val 11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5BE90-6F2A-4063-9482-B856F19BA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310" y="1652151"/>
            <a:ext cx="3991075" cy="1688101"/>
          </a:xfrm>
          <a:prstGeom prst="rect">
            <a:avLst/>
          </a:prstGeom>
        </p:spPr>
        <p:txBody>
          <a:bodyPr lIns="182880" rIns="45720" anchor="ctr"/>
          <a:lstStyle>
            <a:lvl1pPr>
              <a:defRPr sz="3000" b="1">
                <a:solidFill>
                  <a:srgbClr val="253472"/>
                </a:solidFill>
              </a:defRPr>
            </a:lvl1pPr>
            <a:lvl2pPr>
              <a:defRPr sz="3000" b="1">
                <a:solidFill>
                  <a:schemeClr val="bg2"/>
                </a:solidFill>
              </a:defRPr>
            </a:lvl2pPr>
            <a:lvl3pPr>
              <a:defRPr sz="3000" b="1">
                <a:solidFill>
                  <a:schemeClr val="bg2"/>
                </a:solidFill>
              </a:defRPr>
            </a:lvl3pPr>
            <a:lvl4pPr>
              <a:defRPr sz="3000" b="1">
                <a:solidFill>
                  <a:schemeClr val="bg2"/>
                </a:solidFill>
              </a:defRPr>
            </a:lvl4pPr>
            <a:lvl5pPr>
              <a:defRPr sz="30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title here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773B081-B090-4076-A867-991D2C617F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08" y="185315"/>
            <a:ext cx="1622721" cy="5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9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bg>
      <p:bgPr>
        <a:solidFill>
          <a:srgbClr val="F2F2F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42206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400" i="0">
              <a:solidFill>
                <a:srgbClr val="000000"/>
              </a:solidFill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D5EEE3B-7CAC-41E8-892C-7E689E395F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09" y="185316"/>
            <a:ext cx="920672" cy="329692"/>
          </a:xfrm>
          <a:prstGeom prst="rect">
            <a:avLst/>
          </a:prstGeom>
        </p:spPr>
      </p:pic>
      <p:sp>
        <p:nvSpPr>
          <p:cNvPr id="6" name="Google Shape;276;p13">
            <a:extLst>
              <a:ext uri="{FF2B5EF4-FFF2-40B4-BE49-F238E27FC236}">
                <a16:creationId xmlns:a16="http://schemas.microsoft.com/office/drawing/2014/main" id="{CCC5EF12-A6EC-484B-8458-832E2A918EEC}"/>
              </a:ext>
            </a:extLst>
          </p:cNvPr>
          <p:cNvSpPr/>
          <p:nvPr userDrawn="1"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5058A7E-DFC1-443F-B755-8B77FE2C11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0875" y="912813"/>
            <a:ext cx="3100388" cy="639762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 4" userDrawn="1">
  <p:cSld name="BLANK_2_1">
    <p:bg>
      <p:bgPr>
        <a:solidFill>
          <a:srgbClr val="F2F2F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4;p4">
            <a:extLst>
              <a:ext uri="{FF2B5EF4-FFF2-40B4-BE49-F238E27FC236}">
                <a16:creationId xmlns:a16="http://schemas.microsoft.com/office/drawing/2014/main" id="{476B4306-5641-4193-A017-07BAC0A3EF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2206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600" b="0" i="1" u="none" strike="noStrike" cap="none">
                <a:solidFill>
                  <a:srgbClr val="4D5D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 sz="1400" i="0">
              <a:solidFill>
                <a:srgbClr val="000000"/>
              </a:solidFill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2692ED6-4145-4D4D-8EA1-508401747A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09" y="185316"/>
            <a:ext cx="920672" cy="329692"/>
          </a:xfrm>
          <a:prstGeom prst="rect">
            <a:avLst/>
          </a:prstGeom>
        </p:spPr>
      </p:pic>
      <p:sp>
        <p:nvSpPr>
          <p:cNvPr id="7" name="Google Shape;276;p13">
            <a:extLst>
              <a:ext uri="{FF2B5EF4-FFF2-40B4-BE49-F238E27FC236}">
                <a16:creationId xmlns:a16="http://schemas.microsoft.com/office/drawing/2014/main" id="{66DD527F-CE36-4122-B07E-5A4C054B93D5}"/>
              </a:ext>
            </a:extLst>
          </p:cNvPr>
          <p:cNvSpPr/>
          <p:nvPr userDrawn="1"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66E7FC5-87F1-472F-84BF-E3EFD8C5F1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0875" y="912813"/>
            <a:ext cx="3100388" cy="639762"/>
          </a:xfrm>
          <a:prstGeom prst="rect">
            <a:avLst/>
          </a:prstGeom>
        </p:spPr>
        <p:txBody>
          <a:bodyPr anchor="ctr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462C5-BF24-482A-84AD-8728E96A94D7}"/>
              </a:ext>
            </a:extLst>
          </p:cNvPr>
          <p:cNvSpPr txBox="1"/>
          <p:nvPr userDrawn="1"/>
        </p:nvSpPr>
        <p:spPr>
          <a:xfrm>
            <a:off x="6434418" y="4894728"/>
            <a:ext cx="27095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>
                <a:solidFill>
                  <a:schemeClr val="tx1"/>
                </a:solidFill>
              </a:rPr>
              <a:t>*internal use only, reproduction &amp; release require prior approval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0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://www.enova-me.com/" TargetMode="External"/><Relationship Id="rId7" Type="http://schemas.openxmlformats.org/officeDocument/2006/relationships/hyperlink" Target="https://www.linkedin.com/company/enova-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hyperlink" Target="https://www.youtube.com/playlist?list=PL3e2aW_fekTQ3CE8tDe9a26p6BeP7gq1q" TargetMode="External"/><Relationship Id="rId10" Type="http://schemas.openxmlformats.org/officeDocument/2006/relationships/image" Target="../media/image60.png"/><Relationship Id="rId4" Type="http://schemas.openxmlformats.org/officeDocument/2006/relationships/image" Target="../media/image57.jpeg"/><Relationship Id="rId9" Type="http://schemas.openxmlformats.org/officeDocument/2006/relationships/hyperlink" Target="https://twitter.com/Enova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ova-me.com/" TargetMode="External"/><Relationship Id="rId2" Type="http://schemas.openxmlformats.org/officeDocument/2006/relationships/hyperlink" Target="mailto:Mohammed.Zakiuddin@enova-me.com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hyperlink" Target="../RESSOURCES/Animations%20flash/PAC%20V5.exe" TargetMode="Externa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12497"/>
          <a:stretch>
            <a:fillRect/>
          </a:stretch>
        </p:blipFill>
        <p:spPr/>
      </p:pic>
      <p:sp>
        <p:nvSpPr>
          <p:cNvPr id="12" name="Google Shape;178;p9">
            <a:extLst>
              <a:ext uri="{FF2B5EF4-FFF2-40B4-BE49-F238E27FC236}">
                <a16:creationId xmlns:a16="http://schemas.microsoft.com/office/drawing/2014/main" id="{BEE3781D-12AD-49B1-9D3D-1038C1BA775B}"/>
              </a:ext>
            </a:extLst>
          </p:cNvPr>
          <p:cNvSpPr/>
          <p:nvPr/>
        </p:nvSpPr>
        <p:spPr>
          <a:xfrm>
            <a:off x="493986" y="3103241"/>
            <a:ext cx="3770639" cy="1688100"/>
          </a:xfrm>
          <a:prstGeom prst="round2DiagRect">
            <a:avLst>
              <a:gd name="adj1" fmla="val 0"/>
              <a:gd name="adj2" fmla="val 11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Rectangle: Single Corner Rounded 9">
            <a:extLst>
              <a:ext uri="{FF2B5EF4-FFF2-40B4-BE49-F238E27FC236}">
                <a16:creationId xmlns:a16="http://schemas.microsoft.com/office/drawing/2014/main" id="{48C6CFA5-8899-4916-A399-C9A181550EC2}"/>
              </a:ext>
            </a:extLst>
          </p:cNvPr>
          <p:cNvSpPr/>
          <p:nvPr/>
        </p:nvSpPr>
        <p:spPr>
          <a:xfrm>
            <a:off x="-3689" y="129038"/>
            <a:ext cx="1737896" cy="732810"/>
          </a:xfrm>
          <a:prstGeom prst="round1Rect">
            <a:avLst>
              <a:gd name="adj" fmla="val 2701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5BCD99C1-A7DA-490E-B7D6-C9331B1D04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7" y="267731"/>
            <a:ext cx="1424284" cy="51003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F1C99C8-F047-4359-985E-616F9B2BAE74}"/>
              </a:ext>
            </a:extLst>
          </p:cNvPr>
          <p:cNvSpPr txBox="1">
            <a:spLocks/>
          </p:cNvSpPr>
          <p:nvPr/>
        </p:nvSpPr>
        <p:spPr>
          <a:xfrm>
            <a:off x="508335" y="3016469"/>
            <a:ext cx="3979942" cy="1671145"/>
          </a:xfrm>
          <a:prstGeom prst="rect">
            <a:avLst/>
          </a:prstGeom>
        </p:spPr>
        <p:txBody>
          <a:bodyPr lIns="182880" r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 smtClean="0"/>
              <a:t>HVAC – 100P1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DX – System </a:t>
            </a:r>
            <a:r>
              <a:rPr lang="en-US" sz="2000" dirty="0" smtClean="0"/>
              <a:t>(Level 1)</a:t>
            </a:r>
          </a:p>
          <a:p>
            <a:r>
              <a:rPr lang="en-US" sz="1600" dirty="0" smtClean="0"/>
              <a:t>(Direct Expansion) Practical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11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118350" y="824089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2"/>
                </a:solidFill>
              </a:rPr>
              <a:t>3</a:t>
            </a:r>
            <a:endParaRPr lang="en-US" sz="4400" b="1" dirty="0">
              <a:solidFill>
                <a:schemeClr val="bg2"/>
              </a:solidFill>
            </a:endParaRPr>
          </a:p>
        </p:txBody>
      </p:sp>
      <p:sp>
        <p:nvSpPr>
          <p:cNvPr id="7" name="Google Shape;319;p16"/>
          <p:cNvSpPr txBox="1"/>
          <p:nvPr/>
        </p:nvSpPr>
        <p:spPr>
          <a:xfrm>
            <a:off x="809101" y="925475"/>
            <a:ext cx="3572015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 b="1" dirty="0" smtClean="0">
                <a:solidFill>
                  <a:schemeClr val="bg2"/>
                </a:solidFill>
              </a:rPr>
              <a:t>Tool Identification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" name="Google Shape;316;p16"/>
          <p:cNvSpPr txBox="1"/>
          <p:nvPr/>
        </p:nvSpPr>
        <p:spPr>
          <a:xfrm>
            <a:off x="809101" y="1593530"/>
            <a:ext cx="3730682" cy="343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160550" algn="just">
              <a:lnSpc>
                <a:spcPct val="120000"/>
              </a:lnSpc>
              <a:spcBef>
                <a:spcPts val="600"/>
              </a:spcBef>
              <a:buClr>
                <a:srgbClr val="253472"/>
              </a:buClr>
              <a:buSzPct val="70000"/>
            </a:pPr>
            <a:r>
              <a:rPr lang="en-US" sz="1100" b="1" dirty="0">
                <a:solidFill>
                  <a:srgbClr val="002060"/>
                </a:solidFill>
              </a:rPr>
              <a:t>Common tools for an AC – Technician </a:t>
            </a:r>
            <a:r>
              <a:rPr lang="en-US" sz="1100" dirty="0">
                <a:solidFill>
                  <a:srgbClr val="002060"/>
                </a:solidFill>
              </a:rPr>
              <a:t> </a:t>
            </a:r>
          </a:p>
          <a:p>
            <a:pPr marL="389150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253472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2060"/>
                </a:solidFill>
              </a:rPr>
              <a:t>Tool Bag,</a:t>
            </a:r>
          </a:p>
          <a:p>
            <a:pPr marL="389150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253472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2060"/>
                </a:solidFill>
              </a:rPr>
              <a:t>Variety of screwdrivers and nut-drivers, </a:t>
            </a:r>
          </a:p>
          <a:p>
            <a:pPr marL="389150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253472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2060"/>
                </a:solidFill>
              </a:rPr>
              <a:t>Tubing cutters, </a:t>
            </a:r>
          </a:p>
          <a:p>
            <a:pPr marL="389150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253472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2060"/>
                </a:solidFill>
              </a:rPr>
              <a:t>Crescent Wrenches &amp; Allen Wrench Set,</a:t>
            </a:r>
          </a:p>
          <a:p>
            <a:pPr marL="389150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253472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2060"/>
                </a:solidFill>
              </a:rPr>
              <a:t>Good pair of wire strippers &amp; Hammer,</a:t>
            </a:r>
          </a:p>
          <a:p>
            <a:pPr marL="389150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253472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2060"/>
                </a:solidFill>
              </a:rPr>
              <a:t>Multi – Meter,</a:t>
            </a:r>
          </a:p>
          <a:p>
            <a:pPr marL="389150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253472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2060"/>
                </a:solidFill>
              </a:rPr>
              <a:t>Refrigeration gauges,</a:t>
            </a:r>
          </a:p>
          <a:p>
            <a:pPr marL="389150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253472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2060"/>
                </a:solidFill>
              </a:rPr>
              <a:t>Infrared digital / digital thermometer</a:t>
            </a:r>
          </a:p>
          <a:p>
            <a:pPr marL="389150" indent="-2286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253472"/>
              </a:buClr>
              <a:buSzPct val="70000"/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rgbClr val="002060"/>
                </a:solidFill>
              </a:rPr>
              <a:t>and magnetic tip tape measure.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/>
          <a:srcRect r="3898"/>
          <a:stretch/>
        </p:blipFill>
        <p:spPr>
          <a:xfrm>
            <a:off x="4539783" y="1593530"/>
            <a:ext cx="4389064" cy="322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3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11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5326" y="2825790"/>
            <a:ext cx="882809" cy="2078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6698" y="2825789"/>
            <a:ext cx="1018309" cy="2078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650" y="2814897"/>
            <a:ext cx="2943678" cy="2081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303" y="238990"/>
            <a:ext cx="2581757" cy="2524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6379" y="238989"/>
            <a:ext cx="2581756" cy="2524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0" y="642935"/>
            <a:ext cx="1892812" cy="21205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2141" y="2836181"/>
            <a:ext cx="1475509" cy="205992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406379" y="3917103"/>
            <a:ext cx="163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Infrared Temp Gun </a:t>
            </a:r>
            <a:endParaRPr lang="en-US" sz="1100" b="1" dirty="0"/>
          </a:p>
        </p:txBody>
      </p:sp>
      <p:sp>
        <p:nvSpPr>
          <p:cNvPr id="18" name="Rectangle 17"/>
          <p:cNvSpPr/>
          <p:nvPr/>
        </p:nvSpPr>
        <p:spPr>
          <a:xfrm>
            <a:off x="7389539" y="4634490"/>
            <a:ext cx="13016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Thermal Imager</a:t>
            </a:r>
            <a:endParaRPr lang="en-US" sz="1100" b="1" dirty="0"/>
          </a:p>
        </p:txBody>
      </p:sp>
      <p:sp>
        <p:nvSpPr>
          <p:cNvPr id="19" name="Rectangle 18"/>
          <p:cNvSpPr/>
          <p:nvPr/>
        </p:nvSpPr>
        <p:spPr>
          <a:xfrm>
            <a:off x="3484302" y="270163"/>
            <a:ext cx="13016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Manifold Gauge</a:t>
            </a:r>
            <a:endParaRPr lang="en-US" sz="1100" b="1" dirty="0"/>
          </a:p>
        </p:txBody>
      </p:sp>
      <p:sp>
        <p:nvSpPr>
          <p:cNvPr id="20" name="Rectangle 19"/>
          <p:cNvSpPr/>
          <p:nvPr/>
        </p:nvSpPr>
        <p:spPr>
          <a:xfrm>
            <a:off x="7553701" y="238989"/>
            <a:ext cx="13016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Digital Manifold Gauge</a:t>
            </a:r>
            <a:endParaRPr lang="en-US" sz="1100" b="1" dirty="0"/>
          </a:p>
        </p:txBody>
      </p:sp>
      <p:sp>
        <p:nvSpPr>
          <p:cNvPr id="21" name="Rectangle 20"/>
          <p:cNvSpPr/>
          <p:nvPr/>
        </p:nvSpPr>
        <p:spPr>
          <a:xfrm>
            <a:off x="1761272" y="2953651"/>
            <a:ext cx="1616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Dual port manometer</a:t>
            </a:r>
            <a:endParaRPr lang="en-US" sz="1100" b="1" dirty="0"/>
          </a:p>
        </p:txBody>
      </p:sp>
      <p:sp>
        <p:nvSpPr>
          <p:cNvPr id="22" name="Rectangle 21"/>
          <p:cNvSpPr/>
          <p:nvPr/>
        </p:nvSpPr>
        <p:spPr>
          <a:xfrm>
            <a:off x="4991489" y="4643052"/>
            <a:ext cx="13016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Multi Meter</a:t>
            </a:r>
            <a:endParaRPr lang="en-US" sz="11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820" y="2825789"/>
            <a:ext cx="1559137" cy="198520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1506" y="2953651"/>
            <a:ext cx="10911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Hygrometer</a:t>
            </a:r>
            <a:endParaRPr lang="en-US" sz="11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/>
          <a:srcRect l="24071" r="14109"/>
          <a:stretch/>
        </p:blipFill>
        <p:spPr>
          <a:xfrm>
            <a:off x="2017112" y="270163"/>
            <a:ext cx="1334435" cy="253136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087552" y="228599"/>
            <a:ext cx="1616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Temperature probe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5066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12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50" y="2834228"/>
            <a:ext cx="1557890" cy="2023174"/>
          </a:xfrm>
          <a:prstGeom prst="rect">
            <a:avLst/>
          </a:prstGeom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0659" y="150606"/>
            <a:ext cx="2773920" cy="972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569" y="2970714"/>
            <a:ext cx="2280102" cy="1550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770" y="1466779"/>
            <a:ext cx="2773920" cy="1036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50" y="675808"/>
            <a:ext cx="1557890" cy="19447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517" y="2557856"/>
            <a:ext cx="1737769" cy="230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581" y="2108217"/>
            <a:ext cx="2908896" cy="8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581" y="3030757"/>
            <a:ext cx="2911033" cy="1668528"/>
          </a:xfrm>
          <a:prstGeom prst="rect">
            <a:avLst/>
          </a:prstGeom>
        </p:spPr>
      </p:pic>
      <p:pic>
        <p:nvPicPr>
          <p:cNvPr id="12" name="Picture 8" descr="http://images2.hellotrade.com/data3/NC/QS/HELLOTD-14161230/indoor-unit-250x25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581" y="144816"/>
            <a:ext cx="2911033" cy="195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3242" y="181055"/>
            <a:ext cx="1230415" cy="20346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17754" y="894461"/>
            <a:ext cx="9589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/>
              <a:t>Sight Glass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45512" y="2287229"/>
            <a:ext cx="9037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Filter Drier</a:t>
            </a:r>
            <a:endParaRPr lang="en-US" sz="1100" b="1" dirty="0"/>
          </a:p>
        </p:txBody>
      </p:sp>
      <p:sp>
        <p:nvSpPr>
          <p:cNvPr id="16" name="Rectangle 15"/>
          <p:cNvSpPr/>
          <p:nvPr/>
        </p:nvSpPr>
        <p:spPr>
          <a:xfrm>
            <a:off x="401812" y="2556704"/>
            <a:ext cx="10969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/>
              <a:t>Oil Separator</a:t>
            </a:r>
            <a:endParaRPr lang="en-US" sz="1100" b="1" dirty="0"/>
          </a:p>
        </p:txBody>
      </p:sp>
      <p:sp>
        <p:nvSpPr>
          <p:cNvPr id="17" name="Rectangle 16"/>
          <p:cNvSpPr/>
          <p:nvPr/>
        </p:nvSpPr>
        <p:spPr>
          <a:xfrm>
            <a:off x="1761150" y="2228637"/>
            <a:ext cx="15194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/>
              <a:t>Refrigerant cylinder</a:t>
            </a:r>
            <a:endParaRPr lang="en-US" sz="1100" b="1" dirty="0"/>
          </a:p>
        </p:txBody>
      </p:sp>
      <p:sp>
        <p:nvSpPr>
          <p:cNvPr id="18" name="Rectangle 17"/>
          <p:cNvSpPr/>
          <p:nvPr/>
        </p:nvSpPr>
        <p:spPr>
          <a:xfrm>
            <a:off x="7784300" y="2769147"/>
            <a:ext cx="12330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Capillary tube</a:t>
            </a:r>
            <a:endParaRPr lang="en-US" sz="1100" b="1" dirty="0"/>
          </a:p>
        </p:txBody>
      </p:sp>
      <p:sp>
        <p:nvSpPr>
          <p:cNvPr id="19" name="Rectangle 18"/>
          <p:cNvSpPr/>
          <p:nvPr/>
        </p:nvSpPr>
        <p:spPr>
          <a:xfrm>
            <a:off x="4720739" y="4599303"/>
            <a:ext cx="12330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Solenoid valve</a:t>
            </a:r>
            <a:endParaRPr lang="en-US" sz="1100" b="1" dirty="0"/>
          </a:p>
        </p:txBody>
      </p:sp>
      <p:sp>
        <p:nvSpPr>
          <p:cNvPr id="20" name="Rectangle 19"/>
          <p:cNvSpPr/>
          <p:nvPr/>
        </p:nvSpPr>
        <p:spPr>
          <a:xfrm>
            <a:off x="1690303" y="4835029"/>
            <a:ext cx="223262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/>
              <a:t>Thermostatic expansion valve</a:t>
            </a:r>
            <a:endParaRPr lang="en-US" sz="1100" b="1" dirty="0"/>
          </a:p>
        </p:txBody>
      </p:sp>
      <p:sp>
        <p:nvSpPr>
          <p:cNvPr id="21" name="Rectangle 20"/>
          <p:cNvSpPr/>
          <p:nvPr/>
        </p:nvSpPr>
        <p:spPr>
          <a:xfrm>
            <a:off x="481998" y="4830182"/>
            <a:ext cx="1088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/>
              <a:t>Compressor</a:t>
            </a:r>
            <a:endParaRPr lang="en-US" sz="1100" b="1" dirty="0"/>
          </a:p>
        </p:txBody>
      </p:sp>
      <p:sp>
        <p:nvSpPr>
          <p:cNvPr id="22" name="Rectangle 21"/>
          <p:cNvSpPr/>
          <p:nvPr/>
        </p:nvSpPr>
        <p:spPr>
          <a:xfrm>
            <a:off x="7928759" y="1854179"/>
            <a:ext cx="1088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Evaporator</a:t>
            </a:r>
            <a:endParaRPr lang="en-US" sz="1100" b="1" dirty="0"/>
          </a:p>
        </p:txBody>
      </p:sp>
      <p:sp>
        <p:nvSpPr>
          <p:cNvPr id="23" name="Rectangle 22"/>
          <p:cNvSpPr/>
          <p:nvPr/>
        </p:nvSpPr>
        <p:spPr>
          <a:xfrm>
            <a:off x="7928759" y="4637356"/>
            <a:ext cx="1088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/>
              <a:t>Condenser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26682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13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50" y="613062"/>
            <a:ext cx="8911388" cy="424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14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92" y="613183"/>
            <a:ext cx="8875043" cy="4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0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15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95" y="784826"/>
            <a:ext cx="3882150" cy="3766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806" y="209225"/>
            <a:ext cx="2503988" cy="2263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055" y="209225"/>
            <a:ext cx="2503988" cy="2263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806" y="2632289"/>
            <a:ext cx="2503988" cy="2263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7056" y="2632288"/>
            <a:ext cx="2503988" cy="22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16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4274" y="650007"/>
            <a:ext cx="7034644" cy="4246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118350" y="824089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2"/>
                </a:solidFill>
              </a:rPr>
              <a:t>4</a:t>
            </a:r>
            <a:endParaRPr lang="en-US" sz="4400" b="1" dirty="0">
              <a:solidFill>
                <a:schemeClr val="bg2"/>
              </a:solidFill>
            </a:endParaRPr>
          </a:p>
        </p:txBody>
      </p:sp>
      <p:sp>
        <p:nvSpPr>
          <p:cNvPr id="6" name="Google Shape;319;p16"/>
          <p:cNvSpPr txBox="1"/>
          <p:nvPr/>
        </p:nvSpPr>
        <p:spPr>
          <a:xfrm>
            <a:off x="788319" y="905135"/>
            <a:ext cx="3572015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 b="1" dirty="0" smtClean="0">
                <a:solidFill>
                  <a:schemeClr val="bg2"/>
                </a:solidFill>
              </a:rPr>
              <a:t>Refrigerant Recovery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17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4" b="1277"/>
          <a:stretch/>
        </p:blipFill>
        <p:spPr>
          <a:xfrm>
            <a:off x="1153391" y="218209"/>
            <a:ext cx="7824353" cy="4655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118350" y="824089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2"/>
                </a:solidFill>
              </a:rPr>
              <a:t>5</a:t>
            </a:r>
            <a:endParaRPr lang="en-US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18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68" y="3163949"/>
            <a:ext cx="2117031" cy="16930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603" y="3163949"/>
            <a:ext cx="2112328" cy="1693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2036" y="3163950"/>
            <a:ext cx="3113991" cy="1693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200" y="60808"/>
            <a:ext cx="3992828" cy="2982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468" y="624273"/>
            <a:ext cx="4339503" cy="241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19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391" y="258234"/>
            <a:ext cx="7865918" cy="46378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27965" y="4333009"/>
            <a:ext cx="3075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Oxygen Free Dry Nitrogen (OFDN)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6139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/>
          <p:nvPr/>
        </p:nvSpPr>
        <p:spPr>
          <a:xfrm>
            <a:off x="1976850" y="2380465"/>
            <a:ext cx="1354988" cy="52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lvl="0">
              <a:buClr>
                <a:srgbClr val="4D5D6D"/>
              </a:buClr>
              <a:buSzPts val="1200"/>
            </a:pPr>
            <a:r>
              <a:rPr lang="en-US" sz="1200" dirty="0">
                <a:solidFill>
                  <a:schemeClr val="dk1"/>
                </a:solidFill>
              </a:rPr>
              <a:t>Basic Refrigeration </a:t>
            </a:r>
            <a:r>
              <a:rPr lang="en-US" sz="1200" dirty="0" smtClean="0">
                <a:solidFill>
                  <a:schemeClr val="dk1"/>
                </a:solidFill>
              </a:rPr>
              <a:t>Cycle understanding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1879998" y="2369203"/>
            <a:ext cx="26400" cy="376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1831250" y="1894188"/>
            <a:ext cx="622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1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3679938" y="2379595"/>
            <a:ext cx="1244248" cy="52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D5D6D"/>
              </a:buClr>
              <a:buSzPts val="12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DX – System familiarization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3569198" y="2369203"/>
            <a:ext cx="26400" cy="376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3520450" y="1894188"/>
            <a:ext cx="622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5355250" y="2369127"/>
            <a:ext cx="1328588" cy="64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>
              <a:buClr>
                <a:srgbClr val="4D5D6D"/>
              </a:buClr>
              <a:buSzPts val="1200"/>
            </a:pPr>
            <a:r>
              <a:rPr lang="en-US" sz="1200" dirty="0" smtClean="0">
                <a:solidFill>
                  <a:schemeClr val="dk1"/>
                </a:solidFill>
              </a:rPr>
              <a:t>Tool Identification and use</a:t>
            </a:r>
            <a:endParaRPr lang="en-US" sz="1200" dirty="0">
              <a:solidFill>
                <a:schemeClr val="dk1"/>
              </a:solidFill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5258398" y="2369203"/>
            <a:ext cx="26400" cy="376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5209650" y="1894188"/>
            <a:ext cx="622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 txBox="1"/>
          <p:nvPr/>
        </p:nvSpPr>
        <p:spPr>
          <a:xfrm>
            <a:off x="3679938" y="4080823"/>
            <a:ext cx="1292352" cy="555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lvl="0">
              <a:buClr>
                <a:srgbClr val="4D5D6D"/>
              </a:buClr>
              <a:buSzPts val="1200"/>
            </a:pPr>
            <a:r>
              <a:rPr lang="en-US" sz="1200" dirty="0">
                <a:solidFill>
                  <a:schemeClr val="dk1"/>
                </a:solidFill>
              </a:rPr>
              <a:t>Process – Vacuum of system</a:t>
            </a:r>
          </a:p>
        </p:txBody>
      </p:sp>
      <p:sp>
        <p:nvSpPr>
          <p:cNvPr id="224" name="Google Shape;224;p10"/>
          <p:cNvSpPr/>
          <p:nvPr/>
        </p:nvSpPr>
        <p:spPr>
          <a:xfrm>
            <a:off x="1879998" y="4035864"/>
            <a:ext cx="26400" cy="376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1831250" y="3560850"/>
            <a:ext cx="622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5355250" y="4047129"/>
            <a:ext cx="1195500" cy="47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lvl="0">
              <a:buClr>
                <a:srgbClr val="4D5D6D"/>
              </a:buClr>
              <a:buSzPts val="1200"/>
            </a:pPr>
            <a:r>
              <a:rPr lang="en-US" sz="1200" dirty="0">
                <a:solidFill>
                  <a:schemeClr val="dk1"/>
                </a:solidFill>
              </a:rPr>
              <a:t>Process – Charging of refrigerant</a:t>
            </a:r>
          </a:p>
        </p:txBody>
      </p:sp>
      <p:sp>
        <p:nvSpPr>
          <p:cNvPr id="227" name="Google Shape;227;p10"/>
          <p:cNvSpPr/>
          <p:nvPr/>
        </p:nvSpPr>
        <p:spPr>
          <a:xfrm>
            <a:off x="3569198" y="4035864"/>
            <a:ext cx="26400" cy="376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10"/>
          <p:cNvSpPr txBox="1"/>
          <p:nvPr/>
        </p:nvSpPr>
        <p:spPr>
          <a:xfrm>
            <a:off x="3520450" y="3560850"/>
            <a:ext cx="622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1976398" y="4049890"/>
            <a:ext cx="1195500" cy="58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lvl="0">
              <a:buClr>
                <a:srgbClr val="4D5D6D"/>
              </a:buClr>
              <a:buSzPts val="1200"/>
            </a:pPr>
            <a:r>
              <a:rPr lang="en-US" sz="1200" dirty="0">
                <a:solidFill>
                  <a:schemeClr val="dk1"/>
                </a:solidFill>
              </a:rPr>
              <a:t>Process – </a:t>
            </a:r>
            <a:r>
              <a:rPr lang="en-US" sz="1200" dirty="0" smtClean="0">
                <a:solidFill>
                  <a:schemeClr val="dk1"/>
                </a:solidFill>
              </a:rPr>
              <a:t>Leak testing using nitrogen gas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5258398" y="4035864"/>
            <a:ext cx="26400" cy="376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10"/>
          <p:cNvSpPr txBox="1"/>
          <p:nvPr/>
        </p:nvSpPr>
        <p:spPr>
          <a:xfrm>
            <a:off x="5209650" y="3560850"/>
            <a:ext cx="622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"/>
          <p:cNvSpPr txBox="1"/>
          <p:nvPr/>
        </p:nvSpPr>
        <p:spPr>
          <a:xfrm>
            <a:off x="7044450" y="4047129"/>
            <a:ext cx="1195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D5D6D"/>
              </a:buClr>
              <a:buSzPts val="12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Assessment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6947598" y="4035864"/>
            <a:ext cx="26400" cy="376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6898850" y="3560850"/>
            <a:ext cx="622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1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24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 txBox="1"/>
          <p:nvPr/>
        </p:nvSpPr>
        <p:spPr>
          <a:xfrm>
            <a:off x="809098" y="925475"/>
            <a:ext cx="17649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D6D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5F47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318;p16">
            <a:extLst>
              <a:ext uri="{FF2B5EF4-FFF2-40B4-BE49-F238E27FC236}">
                <a16:creationId xmlns:a16="http://schemas.microsoft.com/office/drawing/2014/main" id="{765BA43F-2ED9-4D6C-9BFF-FE21D1C934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2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26" name="Google Shape;223;p10"/>
          <p:cNvSpPr txBox="1"/>
          <p:nvPr/>
        </p:nvSpPr>
        <p:spPr>
          <a:xfrm>
            <a:off x="7044450" y="2380466"/>
            <a:ext cx="1413750" cy="63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D5D6D"/>
              </a:buClr>
              <a:buSzPts val="12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– Recovery of refrigerant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10"/>
          <p:cNvSpPr/>
          <p:nvPr/>
        </p:nvSpPr>
        <p:spPr>
          <a:xfrm>
            <a:off x="6947598" y="2370948"/>
            <a:ext cx="26400" cy="376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225;p10"/>
          <p:cNvSpPr txBox="1"/>
          <p:nvPr/>
        </p:nvSpPr>
        <p:spPr>
          <a:xfrm>
            <a:off x="6898850" y="1895934"/>
            <a:ext cx="622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20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332" y="592279"/>
            <a:ext cx="6175783" cy="4292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353" y="592279"/>
            <a:ext cx="4013402" cy="2628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253557" y="3541806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2"/>
                </a:solidFill>
              </a:rPr>
              <a:t>6</a:t>
            </a:r>
            <a:endParaRPr lang="en-US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6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21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176" y="774906"/>
            <a:ext cx="4391305" cy="4121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4906"/>
            <a:ext cx="4503826" cy="4121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118350" y="912904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2"/>
                </a:solidFill>
              </a:rPr>
              <a:t>7</a:t>
            </a:r>
            <a:endParaRPr lang="en-US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4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22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19" name="Google Shape;319;p16"/>
          <p:cNvSpPr txBox="1"/>
          <p:nvPr/>
        </p:nvSpPr>
        <p:spPr>
          <a:xfrm>
            <a:off x="883971" y="912904"/>
            <a:ext cx="4024451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 b="1" dirty="0" smtClean="0">
                <a:solidFill>
                  <a:schemeClr val="bg2"/>
                </a:solidFill>
              </a:rPr>
              <a:t>Final Assessment – Practical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118350" y="782463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4" name="Arrondir un rectangle avec un coin diagonal 9">
            <a:extLst>
              <a:ext uri="{FF2B5EF4-FFF2-40B4-BE49-F238E27FC236}">
                <a16:creationId xmlns:a16="http://schemas.microsoft.com/office/drawing/2014/main" id="{37118EFA-5A3D-4752-AB31-45A2537F5D11}"/>
              </a:ext>
            </a:extLst>
          </p:cNvPr>
          <p:cNvSpPr/>
          <p:nvPr/>
        </p:nvSpPr>
        <p:spPr>
          <a:xfrm>
            <a:off x="7080324" y="1733684"/>
            <a:ext cx="1821777" cy="3160818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rgbClr val="F49F24"/>
            </a:solidFill>
            <a:prstDash val="sysDot"/>
          </a:ln>
          <a:effectLst/>
        </p:spPr>
        <p:txBody>
          <a:bodyPr lIns="45720" tIns="45720" rIns="45720" bIns="0" rtlCol="0" anchor="t" anchorCtr="0"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1100" dirty="0" smtClean="0">
                <a:solidFill>
                  <a:schemeClr val="dk1"/>
                </a:solidFill>
              </a:rPr>
              <a:t>Charge the Refrigerant</a:t>
            </a:r>
            <a:endParaRPr lang="en-US" sz="1100" dirty="0">
              <a:solidFill>
                <a:schemeClr val="dk1"/>
              </a:solidFill>
            </a:endParaRPr>
          </a:p>
        </p:txBody>
      </p:sp>
      <p:sp>
        <p:nvSpPr>
          <p:cNvPr id="15" name="Arrondir un rectangle avec un coin diagonal 9">
            <a:extLst>
              <a:ext uri="{FF2B5EF4-FFF2-40B4-BE49-F238E27FC236}">
                <a16:creationId xmlns:a16="http://schemas.microsoft.com/office/drawing/2014/main" id="{40B61A38-6AF3-402F-AC4A-4DBE64251D49}"/>
              </a:ext>
            </a:extLst>
          </p:cNvPr>
          <p:cNvSpPr/>
          <p:nvPr/>
        </p:nvSpPr>
        <p:spPr>
          <a:xfrm>
            <a:off x="4991488" y="1724891"/>
            <a:ext cx="1821777" cy="3160818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rgbClr val="96BF0D"/>
            </a:solidFill>
            <a:prstDash val="sysDot"/>
          </a:ln>
          <a:effectLst/>
        </p:spPr>
        <p:txBody>
          <a:bodyPr lIns="45720" tIns="45720" rIns="45720" bIns="0" rtlCol="0" anchor="t" anchorCtr="0"/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dirty="0" smtClean="0">
                <a:solidFill>
                  <a:schemeClr val="dk1"/>
                </a:solidFill>
              </a:rPr>
              <a:t>Perform </a:t>
            </a:r>
            <a:r>
              <a:rPr lang="en-US" sz="1100" dirty="0">
                <a:solidFill>
                  <a:schemeClr val="dk1"/>
                </a:solidFill>
              </a:rPr>
              <a:t>proper Vacuum of the system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1100" dirty="0">
              <a:solidFill>
                <a:schemeClr val="dk1"/>
              </a:solidFill>
            </a:endParaRPr>
          </a:p>
        </p:txBody>
      </p:sp>
      <p:sp>
        <p:nvSpPr>
          <p:cNvPr id="16" name="Arrondir un rectangle avec un coin diagonal 9">
            <a:extLst>
              <a:ext uri="{FF2B5EF4-FFF2-40B4-BE49-F238E27FC236}">
                <a16:creationId xmlns:a16="http://schemas.microsoft.com/office/drawing/2014/main" id="{842E46B2-A0CF-493F-AD22-0A7903D7AEA9}"/>
              </a:ext>
            </a:extLst>
          </p:cNvPr>
          <p:cNvSpPr/>
          <p:nvPr/>
        </p:nvSpPr>
        <p:spPr>
          <a:xfrm>
            <a:off x="813816" y="1723293"/>
            <a:ext cx="1821777" cy="3160818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rgbClr val="E95F48"/>
            </a:solidFill>
            <a:prstDash val="sysDot"/>
          </a:ln>
          <a:effectLst/>
        </p:spPr>
        <p:txBody>
          <a:bodyPr lIns="45720" tIns="45720" rIns="45720" bIns="0" rtlCol="0" anchor="t" anchorCtr="0"/>
          <a:lstStyle/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100" dirty="0" smtClean="0">
                <a:solidFill>
                  <a:schemeClr val="dk1"/>
                </a:solidFill>
              </a:rPr>
              <a:t>Perform </a:t>
            </a:r>
            <a:r>
              <a:rPr lang="en-US" sz="1100" dirty="0">
                <a:solidFill>
                  <a:schemeClr val="dk1"/>
                </a:solidFill>
              </a:rPr>
              <a:t>Recovery of refrigerant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sz="1100" dirty="0">
              <a:solidFill>
                <a:schemeClr val="dk1"/>
              </a:solidFill>
            </a:endParaRPr>
          </a:p>
        </p:txBody>
      </p:sp>
      <p:sp>
        <p:nvSpPr>
          <p:cNvPr id="17" name="Arrondir un rectangle avec un coin diagonal 9">
            <a:extLst>
              <a:ext uri="{FF2B5EF4-FFF2-40B4-BE49-F238E27FC236}">
                <a16:creationId xmlns:a16="http://schemas.microsoft.com/office/drawing/2014/main" id="{CDB4CBED-7F0D-4297-944A-8304E13C2FF5}"/>
              </a:ext>
            </a:extLst>
          </p:cNvPr>
          <p:cNvSpPr/>
          <p:nvPr/>
        </p:nvSpPr>
        <p:spPr>
          <a:xfrm>
            <a:off x="2902652" y="1723293"/>
            <a:ext cx="1821777" cy="3160818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rgbClr val="1C839B"/>
            </a:solidFill>
            <a:prstDash val="sysDot"/>
          </a:ln>
          <a:effectLst/>
        </p:spPr>
        <p:txBody>
          <a:bodyPr lIns="45720" tIns="45720" rIns="45720" bIns="0" rtlCol="0" anchor="t" anchorCtr="0"/>
          <a:lstStyle/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fr-FR" sz="1100" dirty="0" smtClean="0">
                <a:solidFill>
                  <a:schemeClr val="dk1"/>
                </a:solidFill>
              </a:rPr>
              <a:t>Perform steps for leak test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altLang="fr-FR" sz="11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23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19" name="Google Shape;319;p16"/>
          <p:cNvSpPr txBox="1"/>
          <p:nvPr/>
        </p:nvSpPr>
        <p:spPr>
          <a:xfrm>
            <a:off x="883971" y="912904"/>
            <a:ext cx="4024451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 b="1" dirty="0" smtClean="0">
                <a:solidFill>
                  <a:schemeClr val="bg2"/>
                </a:solidFill>
              </a:rPr>
              <a:t>Final Assessment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118350" y="782463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4" name="Arrondir un rectangle avec un coin diagonal 9">
            <a:extLst>
              <a:ext uri="{FF2B5EF4-FFF2-40B4-BE49-F238E27FC236}">
                <a16:creationId xmlns:a16="http://schemas.microsoft.com/office/drawing/2014/main" id="{37118EFA-5A3D-4752-AB31-45A2537F5D11}"/>
              </a:ext>
            </a:extLst>
          </p:cNvPr>
          <p:cNvSpPr/>
          <p:nvPr/>
        </p:nvSpPr>
        <p:spPr>
          <a:xfrm>
            <a:off x="7080324" y="1733684"/>
            <a:ext cx="1821777" cy="3160818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rgbClr val="F49F24"/>
            </a:solidFill>
            <a:prstDash val="sysDot"/>
          </a:ln>
          <a:effectLst/>
        </p:spPr>
        <p:txBody>
          <a:bodyPr lIns="45720" tIns="45720" rIns="45720" bIns="0" rtlCol="0" anchor="t" anchorCtr="0"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To </a:t>
            </a:r>
            <a:r>
              <a:rPr lang="en-US" altLang="en-US" sz="1100" dirty="0">
                <a:solidFill>
                  <a:schemeClr val="dk1"/>
                </a:solidFill>
              </a:rPr>
              <a:t>perform leak test we pressurize the system </a:t>
            </a:r>
            <a:r>
              <a:rPr lang="en-US" altLang="en-US" sz="1100" dirty="0" smtClean="0">
                <a:solidFill>
                  <a:schemeClr val="dk1"/>
                </a:solidFill>
              </a:rPr>
              <a:t>with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endParaRPr lang="en-US" altLang="en-US" sz="1100" dirty="0">
              <a:solidFill>
                <a:schemeClr val="dk1"/>
              </a:solidFill>
            </a:endParaRP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49F2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Hydrogen</a:t>
            </a:r>
            <a:endParaRPr lang="en-US" altLang="en-US" sz="1100" dirty="0">
              <a:solidFill>
                <a:schemeClr val="dk1"/>
              </a:solidFill>
            </a:endParaRP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49F2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Oxygen</a:t>
            </a:r>
            <a:endParaRPr lang="en-US" altLang="en-US" sz="1100" dirty="0">
              <a:solidFill>
                <a:schemeClr val="dk1"/>
              </a:solidFill>
            </a:endParaRP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49F2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Chlorine</a:t>
            </a:r>
            <a:endParaRPr lang="en-US" altLang="en-US" sz="1100" dirty="0">
              <a:solidFill>
                <a:schemeClr val="dk1"/>
              </a:solidFill>
            </a:endParaRP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49F2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Nitrogen</a:t>
            </a:r>
            <a:endParaRPr lang="en-US" altLang="en-US" sz="1100" dirty="0">
              <a:solidFill>
                <a:schemeClr val="dk1"/>
              </a:solidFill>
            </a:endParaRPr>
          </a:p>
        </p:txBody>
      </p:sp>
      <p:sp>
        <p:nvSpPr>
          <p:cNvPr id="15" name="Arrondir un rectangle avec un coin diagonal 9">
            <a:extLst>
              <a:ext uri="{FF2B5EF4-FFF2-40B4-BE49-F238E27FC236}">
                <a16:creationId xmlns:a16="http://schemas.microsoft.com/office/drawing/2014/main" id="{40B61A38-6AF3-402F-AC4A-4DBE64251D49}"/>
              </a:ext>
            </a:extLst>
          </p:cNvPr>
          <p:cNvSpPr/>
          <p:nvPr/>
        </p:nvSpPr>
        <p:spPr>
          <a:xfrm>
            <a:off x="4991488" y="1724891"/>
            <a:ext cx="1821777" cy="3160818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rgbClr val="96BF0D"/>
            </a:solidFill>
            <a:prstDash val="sysDot"/>
          </a:ln>
          <a:effectLst/>
        </p:spPr>
        <p:txBody>
          <a:bodyPr lIns="45720" tIns="45720" rIns="45720" bIns="0" rtlCol="0" anchor="t" anchorCtr="0"/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1100" dirty="0" smtClean="0">
                <a:solidFill>
                  <a:schemeClr val="dk1"/>
                </a:solidFill>
              </a:rPr>
              <a:t>Why </a:t>
            </a:r>
            <a:r>
              <a:rPr lang="en-US" altLang="en-US" sz="1100" dirty="0">
                <a:solidFill>
                  <a:schemeClr val="dk1"/>
                </a:solidFill>
              </a:rPr>
              <a:t>we do the vacuum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1100" dirty="0" smtClean="0">
              <a:solidFill>
                <a:schemeClr val="dk1"/>
              </a:solidFill>
            </a:endParaRPr>
          </a:p>
          <a:p>
            <a:pPr marL="228600" indent="-22860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96BF0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to </a:t>
            </a:r>
            <a:r>
              <a:rPr lang="en-US" altLang="en-US" sz="1100" dirty="0">
                <a:solidFill>
                  <a:schemeClr val="dk1"/>
                </a:solidFill>
              </a:rPr>
              <a:t>recover the refrigerant</a:t>
            </a:r>
          </a:p>
          <a:p>
            <a:pPr marL="228600" indent="-22860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96BF0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to </a:t>
            </a:r>
            <a:r>
              <a:rPr lang="en-US" altLang="en-US" sz="1100" dirty="0">
                <a:solidFill>
                  <a:schemeClr val="dk1"/>
                </a:solidFill>
              </a:rPr>
              <a:t>remove moisture and air</a:t>
            </a:r>
          </a:p>
          <a:p>
            <a:pPr marL="228600" indent="-22860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96BF0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to </a:t>
            </a:r>
            <a:r>
              <a:rPr lang="en-US" altLang="en-US" sz="1100" dirty="0">
                <a:solidFill>
                  <a:schemeClr val="dk1"/>
                </a:solidFill>
              </a:rPr>
              <a:t>do leak test</a:t>
            </a:r>
          </a:p>
          <a:p>
            <a:pPr marL="228600" indent="-22860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96BF0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to </a:t>
            </a:r>
            <a:r>
              <a:rPr lang="en-US" altLang="en-US" sz="1100" dirty="0">
                <a:solidFill>
                  <a:schemeClr val="dk1"/>
                </a:solidFill>
              </a:rPr>
              <a:t>remove carbon</a:t>
            </a:r>
          </a:p>
        </p:txBody>
      </p:sp>
      <p:sp>
        <p:nvSpPr>
          <p:cNvPr id="16" name="Arrondir un rectangle avec un coin diagonal 9">
            <a:extLst>
              <a:ext uri="{FF2B5EF4-FFF2-40B4-BE49-F238E27FC236}">
                <a16:creationId xmlns:a16="http://schemas.microsoft.com/office/drawing/2014/main" id="{842E46B2-A0CF-493F-AD22-0A7903D7AEA9}"/>
              </a:ext>
            </a:extLst>
          </p:cNvPr>
          <p:cNvSpPr/>
          <p:nvPr/>
        </p:nvSpPr>
        <p:spPr>
          <a:xfrm>
            <a:off x="813816" y="1723293"/>
            <a:ext cx="1821777" cy="3160818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rgbClr val="E95F48"/>
            </a:solidFill>
            <a:prstDash val="sysDot"/>
          </a:ln>
          <a:effectLst/>
        </p:spPr>
        <p:txBody>
          <a:bodyPr lIns="45720" tIns="45720" rIns="45720" bIns="0" rtlCol="0" anchor="t" anchorCtr="0"/>
          <a:lstStyle/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Color </a:t>
            </a:r>
            <a:r>
              <a:rPr lang="en-US" altLang="en-US" sz="1100" dirty="0">
                <a:solidFill>
                  <a:schemeClr val="dk1"/>
                </a:solidFill>
              </a:rPr>
              <a:t>code of Hose used for low pressure side 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100" dirty="0" smtClean="0">
                <a:solidFill>
                  <a:schemeClr val="dk1"/>
                </a:solidFill>
              </a:rPr>
              <a:t>. </a:t>
            </a: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Yellow</a:t>
            </a: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Green</a:t>
            </a:r>
            <a:endParaRPr lang="en-US" altLang="en-US" sz="1100" dirty="0">
              <a:solidFill>
                <a:schemeClr val="dk1"/>
              </a:solidFill>
            </a:endParaRP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Red</a:t>
            </a:r>
            <a:endParaRPr lang="en-US" altLang="en-US" sz="1100" dirty="0">
              <a:solidFill>
                <a:schemeClr val="dk1"/>
              </a:solidFill>
            </a:endParaRP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Blue</a:t>
            </a:r>
            <a:endParaRPr lang="en-US" altLang="en-US" sz="1100" dirty="0">
              <a:solidFill>
                <a:schemeClr val="dk1"/>
              </a:solidFill>
            </a:endParaRPr>
          </a:p>
        </p:txBody>
      </p:sp>
      <p:sp>
        <p:nvSpPr>
          <p:cNvPr id="17" name="Arrondir un rectangle avec un coin diagonal 9">
            <a:extLst>
              <a:ext uri="{FF2B5EF4-FFF2-40B4-BE49-F238E27FC236}">
                <a16:creationId xmlns:a16="http://schemas.microsoft.com/office/drawing/2014/main" id="{CDB4CBED-7F0D-4297-944A-8304E13C2FF5}"/>
              </a:ext>
            </a:extLst>
          </p:cNvPr>
          <p:cNvSpPr/>
          <p:nvPr/>
        </p:nvSpPr>
        <p:spPr>
          <a:xfrm>
            <a:off x="2902652" y="1723293"/>
            <a:ext cx="1821777" cy="3160818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rgbClr val="1C839B"/>
            </a:solidFill>
            <a:prstDash val="sysDot"/>
          </a:ln>
          <a:effectLst/>
        </p:spPr>
        <p:txBody>
          <a:bodyPr lIns="45720" tIns="45720" rIns="45720" bIns="0" rtlCol="0" anchor="t" anchorCtr="0"/>
          <a:lstStyle/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Performing </a:t>
            </a:r>
            <a:r>
              <a:rPr lang="en-US" altLang="en-US" sz="1100" dirty="0">
                <a:solidFill>
                  <a:schemeClr val="dk1"/>
                </a:solidFill>
              </a:rPr>
              <a:t>recovery of refrigerant is unnecessary activity which need to be </a:t>
            </a:r>
            <a:r>
              <a:rPr lang="en-US" altLang="en-US" sz="1100" dirty="0" smtClean="0">
                <a:solidFill>
                  <a:schemeClr val="dk1"/>
                </a:solidFill>
              </a:rPr>
              <a:t>avoided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altLang="en-US" sz="1100" dirty="0">
              <a:solidFill>
                <a:schemeClr val="dk1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1C839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dk1"/>
                </a:solidFill>
              </a:rPr>
              <a:t>True</a:t>
            </a:r>
            <a:endParaRPr lang="en-US" sz="800" dirty="0" smtClean="0">
              <a:solidFill>
                <a:schemeClr val="dk1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1C839B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dk1"/>
                </a:solidFill>
              </a:rPr>
              <a:t>False</a:t>
            </a:r>
            <a:endParaRPr lang="en-US" sz="11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2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24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19" name="Google Shape;319;p16"/>
          <p:cNvSpPr txBox="1"/>
          <p:nvPr/>
        </p:nvSpPr>
        <p:spPr>
          <a:xfrm>
            <a:off x="883971" y="912904"/>
            <a:ext cx="4024451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 b="1" dirty="0" smtClean="0">
                <a:solidFill>
                  <a:schemeClr val="bg2"/>
                </a:solidFill>
              </a:rPr>
              <a:t>Final Assessment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118350" y="782463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6" name="Arrondir un rectangle avec un coin diagonal 9">
            <a:extLst>
              <a:ext uri="{FF2B5EF4-FFF2-40B4-BE49-F238E27FC236}">
                <a16:creationId xmlns:a16="http://schemas.microsoft.com/office/drawing/2014/main" id="{842E46B2-A0CF-493F-AD22-0A7903D7AEA9}"/>
              </a:ext>
            </a:extLst>
          </p:cNvPr>
          <p:cNvSpPr/>
          <p:nvPr/>
        </p:nvSpPr>
        <p:spPr>
          <a:xfrm>
            <a:off x="813816" y="1723293"/>
            <a:ext cx="1821777" cy="3160818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rgbClr val="E95F48"/>
            </a:solidFill>
            <a:prstDash val="sysDot"/>
          </a:ln>
          <a:effectLst/>
        </p:spPr>
        <p:txBody>
          <a:bodyPr lIns="45720" tIns="45720" rIns="45720" bIns="0" rtlCol="0" anchor="t" anchorCtr="0"/>
          <a:lstStyle/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Name the following connection points</a:t>
            </a:r>
            <a:endParaRPr lang="en-US" altLang="en-US" sz="1100" dirty="0">
              <a:solidFill>
                <a:schemeClr val="dk1"/>
              </a:solidFill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100" dirty="0" smtClean="0">
                <a:solidFill>
                  <a:schemeClr val="dk1"/>
                </a:solidFill>
              </a:rPr>
              <a:t>. </a:t>
            </a: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1.________________</a:t>
            </a: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2.________________</a:t>
            </a:r>
            <a:endParaRPr lang="en-US" altLang="en-US" sz="1100" dirty="0">
              <a:solidFill>
                <a:schemeClr val="dk1"/>
              </a:solidFill>
            </a:endParaRP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3.________________</a:t>
            </a:r>
            <a:endParaRPr lang="en-US" altLang="en-US" sz="1100" dirty="0">
              <a:solidFill>
                <a:schemeClr val="dk1"/>
              </a:solidFill>
            </a:endParaRP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6.________________</a:t>
            </a:r>
            <a:endParaRPr lang="en-US" altLang="en-US" sz="1100" dirty="0">
              <a:solidFill>
                <a:schemeClr val="dk1"/>
              </a:solidFill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260" y="124283"/>
            <a:ext cx="5495829" cy="465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25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19" name="Google Shape;319;p16"/>
          <p:cNvSpPr txBox="1"/>
          <p:nvPr/>
        </p:nvSpPr>
        <p:spPr>
          <a:xfrm>
            <a:off x="883971" y="912904"/>
            <a:ext cx="4024451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 b="1" dirty="0" smtClean="0">
                <a:solidFill>
                  <a:schemeClr val="bg2"/>
                </a:solidFill>
              </a:rPr>
              <a:t>Final Assessment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118350" y="782463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8</a:t>
            </a:r>
          </a:p>
        </p:txBody>
      </p:sp>
      <p:sp>
        <p:nvSpPr>
          <p:cNvPr id="16" name="Arrondir un rectangle avec un coin diagonal 9">
            <a:extLst>
              <a:ext uri="{FF2B5EF4-FFF2-40B4-BE49-F238E27FC236}">
                <a16:creationId xmlns:a16="http://schemas.microsoft.com/office/drawing/2014/main" id="{842E46B2-A0CF-493F-AD22-0A7903D7AEA9}"/>
              </a:ext>
            </a:extLst>
          </p:cNvPr>
          <p:cNvSpPr/>
          <p:nvPr/>
        </p:nvSpPr>
        <p:spPr>
          <a:xfrm>
            <a:off x="813816" y="1723293"/>
            <a:ext cx="1821777" cy="3160818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solidFill>
              <a:srgbClr val="E95F48"/>
            </a:solidFill>
            <a:prstDash val="sysDot"/>
          </a:ln>
          <a:effectLst/>
        </p:spPr>
        <p:txBody>
          <a:bodyPr lIns="45720" tIns="45720" rIns="45720" bIns="0" rtlCol="0" anchor="t" anchorCtr="0"/>
          <a:lstStyle/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Name the Devices</a:t>
            </a:r>
            <a:endParaRPr lang="en-US" altLang="en-US" sz="1100" dirty="0">
              <a:solidFill>
                <a:schemeClr val="dk1"/>
              </a:solidFill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100" dirty="0" smtClean="0">
                <a:solidFill>
                  <a:schemeClr val="dk1"/>
                </a:solidFill>
              </a:rPr>
              <a:t>. </a:t>
            </a: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1.________________</a:t>
            </a: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2.________________</a:t>
            </a:r>
            <a:endParaRPr lang="en-US" altLang="en-US" sz="1100" dirty="0">
              <a:solidFill>
                <a:schemeClr val="dk1"/>
              </a:solidFill>
            </a:endParaRP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 smtClean="0">
                <a:solidFill>
                  <a:schemeClr val="dk1"/>
                </a:solidFill>
              </a:rPr>
              <a:t>3.________________</a:t>
            </a:r>
            <a:endParaRPr lang="en-US" altLang="en-US" sz="1100" dirty="0">
              <a:solidFill>
                <a:schemeClr val="dk1"/>
              </a:solidFill>
            </a:endParaRPr>
          </a:p>
          <a:p>
            <a:pPr marL="171450" indent="-171450" defTabSz="4572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95F4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100" dirty="0">
                <a:solidFill>
                  <a:schemeClr val="dk1"/>
                </a:solidFill>
              </a:rPr>
              <a:t>4</a:t>
            </a:r>
            <a:r>
              <a:rPr lang="en-US" altLang="en-US" sz="1100" dirty="0" smtClean="0">
                <a:solidFill>
                  <a:schemeClr val="dk1"/>
                </a:solidFill>
              </a:rPr>
              <a:t>.________________</a:t>
            </a:r>
            <a:endParaRPr lang="en-US" altLang="en-US" sz="11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76" y="1028699"/>
            <a:ext cx="5747331" cy="37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"/>
          <p:cNvSpPr txBox="1"/>
          <p:nvPr/>
        </p:nvSpPr>
        <p:spPr>
          <a:xfrm>
            <a:off x="809103" y="3744025"/>
            <a:ext cx="7244100" cy="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more information: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www.enova-me.com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26</a:t>
            </a:fld>
            <a:endParaRPr sz="1400" i="0">
              <a:solidFill>
                <a:srgbClr val="000000"/>
              </a:solidFill>
            </a:endParaRPr>
          </a:p>
        </p:txBody>
      </p:sp>
      <p:pic>
        <p:nvPicPr>
          <p:cNvPr id="340" name="Google Shape;340;p18"/>
          <p:cNvPicPr preferRelativeResize="0"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102" y="1736372"/>
            <a:ext cx="7244100" cy="167075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8"/>
          <p:cNvSpPr txBox="1"/>
          <p:nvPr/>
        </p:nvSpPr>
        <p:spPr>
          <a:xfrm>
            <a:off x="809102" y="925475"/>
            <a:ext cx="31056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</a:rPr>
              <a:t>THANK YOU</a:t>
            </a:r>
            <a:br>
              <a:rPr lang="en-US" sz="2000" b="1" dirty="0">
                <a:solidFill>
                  <a:schemeClr val="dk1"/>
                </a:solidFill>
              </a:rPr>
            </a:br>
            <a:r>
              <a:rPr lang="en-US" sz="2000" b="1" dirty="0">
                <a:solidFill>
                  <a:schemeClr val="dk2"/>
                </a:solidFill>
              </a:rPr>
              <a:t>FOR YOUR ATTENTION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Picture 14" descr="A close up of a sig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A557E6DF-5274-4965-AC7E-7F68C36E576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970" y="4345069"/>
            <a:ext cx="248363" cy="248363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CBC0879E-05D5-4241-A141-A547EAFD497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453" y="4345069"/>
            <a:ext cx="248362" cy="248362"/>
          </a:xfrm>
          <a:prstGeom prst="rect">
            <a:avLst/>
          </a:prstGeom>
        </p:spPr>
      </p:pic>
      <p:pic>
        <p:nvPicPr>
          <p:cNvPr id="19" name="Picture 18" descr="A picture containing computer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1364017E-FE57-4DE7-88BF-CDC91B96FE0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488" y="4345069"/>
            <a:ext cx="248362" cy="248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2F17F7-727B-4D80-825C-DD028212D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Introduction of </a:t>
            </a:r>
            <a:r>
              <a:rPr lang="en-US" dirty="0" smtClean="0">
                <a:solidFill>
                  <a:schemeClr val="bg2"/>
                </a:solidFill>
              </a:rPr>
              <a:t>participants and Trainer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Google Shape;330;p17">
            <a:extLst>
              <a:ext uri="{FF2B5EF4-FFF2-40B4-BE49-F238E27FC236}">
                <a16:creationId xmlns:a16="http://schemas.microsoft.com/office/drawing/2014/main" id="{8879F2E0-CC70-4F9E-AE30-C0FA07629D7B}"/>
              </a:ext>
            </a:extLst>
          </p:cNvPr>
          <p:cNvSpPr/>
          <p:nvPr/>
        </p:nvSpPr>
        <p:spPr>
          <a:xfrm>
            <a:off x="650875" y="2275609"/>
            <a:ext cx="4523798" cy="2044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Zakiuddin Soheel Mohammed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Trainer </a:t>
            </a:r>
            <a:r>
              <a:rPr lang="en-GB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alt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L&amp;D</a:t>
            </a:r>
            <a:endParaRPr lang="en-GB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Mohammed.Zakiuddin@enova-me.com</a:t>
            </a:r>
            <a:endParaRPr lang="en-GB" altLang="en-US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P.O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Box 22707; 2nd Floor City Centre Offices, Deira City Centre Complex, Dubai | United Arab Emirates</a:t>
            </a:r>
            <a:b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www.enova-me.com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7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/>
        </p:nvSpPr>
        <p:spPr>
          <a:xfrm>
            <a:off x="2936750" y="903104"/>
            <a:ext cx="11376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AEC7"/>
              </a:buClr>
              <a:buSzPts val="800"/>
              <a:buFont typeface="Arial"/>
              <a:buNone/>
            </a:pPr>
            <a:r>
              <a:rPr lang="en-US" sz="1200" b="1" dirty="0" smtClean="0">
                <a:solidFill>
                  <a:schemeClr val="dk1"/>
                </a:solidFill>
              </a:rPr>
              <a:t>Objective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sym typeface="Arial"/>
              </a:rPr>
              <a:t> </a:t>
            </a:r>
            <a:r>
              <a:rPr lang="en-US" sz="1200" b="1" i="0" u="none" strike="noStrike" cap="none" dirty="0">
                <a:solidFill>
                  <a:schemeClr val="dk1"/>
                </a:solidFill>
                <a:sym typeface="Arial"/>
              </a:rPr>
              <a:t>NO 1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2949670" y="1143457"/>
            <a:ext cx="4805242" cy="39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D6D"/>
              </a:buClr>
              <a:buSzPts val="700"/>
              <a:buFont typeface="Arial"/>
              <a:buNone/>
            </a:pPr>
            <a:r>
              <a:rPr lang="fr" sz="11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have a basic understanding of DX – sytem and have hands on exercise on different units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2889678" y="907693"/>
            <a:ext cx="21300" cy="139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2949670" y="2542011"/>
            <a:ext cx="11376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AEC7"/>
              </a:buClr>
              <a:buSzPts val="800"/>
              <a:buFont typeface="Arial"/>
              <a:buNone/>
            </a:pPr>
            <a:r>
              <a:rPr lang="en-US" sz="1200" b="1" dirty="0" smtClean="0">
                <a:solidFill>
                  <a:schemeClr val="dk1"/>
                </a:solidFill>
              </a:rPr>
              <a:t>Objective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sym typeface="Arial"/>
              </a:rPr>
              <a:t> </a:t>
            </a:r>
            <a:r>
              <a:rPr lang="en-US" sz="1200" b="1" i="0" u="none" strike="noStrike" cap="none" dirty="0">
                <a:solidFill>
                  <a:schemeClr val="dk1"/>
                </a:solidFill>
                <a:sym typeface="Arial"/>
              </a:rPr>
              <a:t>NO 2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2950372" y="2782365"/>
            <a:ext cx="4479127" cy="4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D6D"/>
              </a:buClr>
              <a:buSzPts val="700"/>
              <a:buFont typeface="Arial"/>
              <a:buNone/>
            </a:pPr>
            <a:r>
              <a:rPr lang="fr" sz="11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have basic knowledge of HVAC tools and their useage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2902610" y="2546600"/>
            <a:ext cx="21300" cy="139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2936750" y="3978359"/>
            <a:ext cx="11376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lvl="0">
              <a:buClr>
                <a:srgbClr val="02AEC7"/>
              </a:buClr>
              <a:buSzPts val="800"/>
            </a:pPr>
            <a:r>
              <a:rPr lang="en-US" sz="1200" b="1" dirty="0">
                <a:solidFill>
                  <a:schemeClr val="dk1"/>
                </a:solidFill>
              </a:rPr>
              <a:t>Objective</a:t>
            </a:r>
            <a:r>
              <a:rPr lang="en-US" sz="1200" b="1" i="0" u="none" strike="noStrike" cap="none" dirty="0" smtClean="0">
                <a:solidFill>
                  <a:schemeClr val="dk1"/>
                </a:solidFill>
                <a:sym typeface="Arial"/>
              </a:rPr>
              <a:t> </a:t>
            </a:r>
            <a:r>
              <a:rPr lang="en-US" sz="1200" b="1" i="0" u="none" strike="noStrike" cap="none" dirty="0">
                <a:solidFill>
                  <a:schemeClr val="dk1"/>
                </a:solidFill>
                <a:sym typeface="Arial"/>
              </a:rPr>
              <a:t>NO 3</a:t>
            </a:r>
            <a:endParaRPr sz="1200" b="0" i="0" u="none" strike="noStrike" cap="none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2949670" y="4219001"/>
            <a:ext cx="4720677" cy="45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5D6D"/>
              </a:buClr>
              <a:buSzPts val="700"/>
              <a:buFont typeface="Arial"/>
              <a:buNone/>
            </a:pPr>
            <a:r>
              <a:rPr lang="fr" sz="11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perform the different process like refrigerant recovery, leak test, vacuum of system and charging of the refrigarant 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2889678" y="3982937"/>
            <a:ext cx="21300" cy="139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14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4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2889663" y="198183"/>
            <a:ext cx="328333" cy="404781"/>
          </a:xfrm>
          <a:custGeom>
            <a:avLst/>
            <a:gdLst/>
            <a:ahLst/>
            <a:cxnLst/>
            <a:rect l="l" t="t" r="r" b="b"/>
            <a:pathLst>
              <a:path w="361800" h="446040" extrusionOk="0">
                <a:moveTo>
                  <a:pt x="147494" y="402886"/>
                </a:moveTo>
                <a:lnTo>
                  <a:pt x="214305" y="402886"/>
                </a:lnTo>
                <a:lnTo>
                  <a:pt x="214305" y="421946"/>
                </a:lnTo>
                <a:cubicBezTo>
                  <a:pt x="214305" y="424463"/>
                  <a:pt x="213228" y="426980"/>
                  <a:pt x="211432" y="428778"/>
                </a:cubicBezTo>
                <a:lnTo>
                  <a:pt x="197423" y="443163"/>
                </a:lnTo>
                <a:cubicBezTo>
                  <a:pt x="195268" y="444961"/>
                  <a:pt x="192753" y="446040"/>
                  <a:pt x="190239" y="446040"/>
                </a:cubicBezTo>
                <a:lnTo>
                  <a:pt x="171201" y="446040"/>
                </a:lnTo>
                <a:cubicBezTo>
                  <a:pt x="168687" y="446040"/>
                  <a:pt x="166532" y="444961"/>
                  <a:pt x="164736" y="443163"/>
                </a:cubicBezTo>
                <a:lnTo>
                  <a:pt x="150368" y="428778"/>
                </a:lnTo>
                <a:cubicBezTo>
                  <a:pt x="148212" y="426980"/>
                  <a:pt x="147494" y="424463"/>
                  <a:pt x="147494" y="421946"/>
                </a:cubicBezTo>
                <a:lnTo>
                  <a:pt x="147494" y="402886"/>
                </a:lnTo>
                <a:close/>
                <a:moveTo>
                  <a:pt x="118758" y="341391"/>
                </a:moveTo>
                <a:lnTo>
                  <a:pt x="242682" y="341391"/>
                </a:lnTo>
                <a:lnTo>
                  <a:pt x="242682" y="365485"/>
                </a:lnTo>
                <a:cubicBezTo>
                  <a:pt x="242682" y="379870"/>
                  <a:pt x="231547" y="391738"/>
                  <a:pt x="217538" y="393536"/>
                </a:cubicBezTo>
                <a:lnTo>
                  <a:pt x="143902" y="393536"/>
                </a:lnTo>
                <a:cubicBezTo>
                  <a:pt x="137436" y="392816"/>
                  <a:pt x="131689" y="389940"/>
                  <a:pt x="127019" y="385264"/>
                </a:cubicBezTo>
                <a:cubicBezTo>
                  <a:pt x="121631" y="379870"/>
                  <a:pt x="118758" y="373037"/>
                  <a:pt x="118758" y="365485"/>
                </a:cubicBezTo>
                <a:lnTo>
                  <a:pt x="118758" y="341391"/>
                </a:lnTo>
                <a:close/>
                <a:moveTo>
                  <a:pt x="53059" y="280800"/>
                </a:moveTo>
                <a:cubicBezTo>
                  <a:pt x="54841" y="282939"/>
                  <a:pt x="56267" y="284364"/>
                  <a:pt x="57693" y="285790"/>
                </a:cubicBezTo>
                <a:lnTo>
                  <a:pt x="66960" y="294701"/>
                </a:lnTo>
                <a:lnTo>
                  <a:pt x="44504" y="316800"/>
                </a:lnTo>
                <a:lnTo>
                  <a:pt x="30960" y="303256"/>
                </a:lnTo>
                <a:lnTo>
                  <a:pt x="53059" y="280800"/>
                </a:lnTo>
                <a:close/>
                <a:moveTo>
                  <a:pt x="304066" y="280440"/>
                </a:moveTo>
                <a:lnTo>
                  <a:pt x="326880" y="303254"/>
                </a:lnTo>
                <a:lnTo>
                  <a:pt x="313334" y="316800"/>
                </a:lnTo>
                <a:lnTo>
                  <a:pt x="290520" y="293986"/>
                </a:lnTo>
                <a:lnTo>
                  <a:pt x="300145" y="284361"/>
                </a:lnTo>
                <a:lnTo>
                  <a:pt x="304066" y="280440"/>
                </a:lnTo>
                <a:close/>
                <a:moveTo>
                  <a:pt x="248430" y="280256"/>
                </a:moveTo>
                <a:cubicBezTo>
                  <a:pt x="253818" y="278098"/>
                  <a:pt x="259206" y="280615"/>
                  <a:pt x="261361" y="285650"/>
                </a:cubicBezTo>
                <a:cubicBezTo>
                  <a:pt x="263157" y="290685"/>
                  <a:pt x="260642" y="296439"/>
                  <a:pt x="255614" y="298237"/>
                </a:cubicBezTo>
                <a:lnTo>
                  <a:pt x="230470" y="307946"/>
                </a:lnTo>
                <a:cubicBezTo>
                  <a:pt x="223645" y="310464"/>
                  <a:pt x="218975" y="316937"/>
                  <a:pt x="218975" y="324489"/>
                </a:cubicBezTo>
                <a:lnTo>
                  <a:pt x="218975" y="331322"/>
                </a:lnTo>
                <a:lnTo>
                  <a:pt x="199937" y="331322"/>
                </a:lnTo>
                <a:lnTo>
                  <a:pt x="199937" y="324489"/>
                </a:lnTo>
                <a:cubicBezTo>
                  <a:pt x="199937" y="309025"/>
                  <a:pt x="209277" y="295360"/>
                  <a:pt x="223645" y="289606"/>
                </a:cubicBezTo>
                <a:lnTo>
                  <a:pt x="248430" y="280256"/>
                </a:lnTo>
                <a:close/>
                <a:moveTo>
                  <a:pt x="248430" y="244653"/>
                </a:moveTo>
                <a:cubicBezTo>
                  <a:pt x="253818" y="242855"/>
                  <a:pt x="259206" y="245013"/>
                  <a:pt x="261361" y="250048"/>
                </a:cubicBezTo>
                <a:cubicBezTo>
                  <a:pt x="263157" y="255082"/>
                  <a:pt x="260642" y="260836"/>
                  <a:pt x="255614" y="262634"/>
                </a:cubicBezTo>
                <a:lnTo>
                  <a:pt x="145698" y="304350"/>
                </a:lnTo>
                <a:cubicBezTo>
                  <a:pt x="154678" y="310464"/>
                  <a:pt x="160425" y="320173"/>
                  <a:pt x="161862" y="331322"/>
                </a:cubicBezTo>
                <a:lnTo>
                  <a:pt x="142106" y="331322"/>
                </a:lnTo>
                <a:cubicBezTo>
                  <a:pt x="140669" y="323410"/>
                  <a:pt x="133485" y="317296"/>
                  <a:pt x="124864" y="317296"/>
                </a:cubicBezTo>
                <a:lnTo>
                  <a:pt x="109778" y="317296"/>
                </a:lnTo>
                <a:cubicBezTo>
                  <a:pt x="104749" y="317296"/>
                  <a:pt x="101157" y="314060"/>
                  <a:pt x="100079" y="309385"/>
                </a:cubicBezTo>
                <a:cubicBezTo>
                  <a:pt x="99361" y="304710"/>
                  <a:pt x="101516" y="300394"/>
                  <a:pt x="106186" y="298596"/>
                </a:cubicBezTo>
                <a:lnTo>
                  <a:pt x="248430" y="244653"/>
                </a:lnTo>
                <a:close/>
                <a:moveTo>
                  <a:pt x="248430" y="206174"/>
                </a:moveTo>
                <a:cubicBezTo>
                  <a:pt x="253818" y="204376"/>
                  <a:pt x="259206" y="207253"/>
                  <a:pt x="261361" y="211928"/>
                </a:cubicBezTo>
                <a:cubicBezTo>
                  <a:pt x="263157" y="216963"/>
                  <a:pt x="260642" y="222717"/>
                  <a:pt x="255614" y="224515"/>
                </a:cubicBezTo>
                <a:lnTo>
                  <a:pt x="113011" y="278817"/>
                </a:lnTo>
                <a:cubicBezTo>
                  <a:pt x="111933" y="279177"/>
                  <a:pt x="110496" y="279177"/>
                  <a:pt x="109778" y="279177"/>
                </a:cubicBezTo>
                <a:cubicBezTo>
                  <a:pt x="105826" y="279177"/>
                  <a:pt x="102234" y="277019"/>
                  <a:pt x="100438" y="273063"/>
                </a:cubicBezTo>
                <a:cubicBezTo>
                  <a:pt x="98642" y="268029"/>
                  <a:pt x="101157" y="262634"/>
                  <a:pt x="106186" y="260836"/>
                </a:cubicBezTo>
                <a:lnTo>
                  <a:pt x="248430" y="206174"/>
                </a:lnTo>
                <a:close/>
                <a:moveTo>
                  <a:pt x="248430" y="168414"/>
                </a:moveTo>
                <a:cubicBezTo>
                  <a:pt x="253818" y="166256"/>
                  <a:pt x="259206" y="168774"/>
                  <a:pt x="261361" y="173808"/>
                </a:cubicBezTo>
                <a:cubicBezTo>
                  <a:pt x="263157" y="178843"/>
                  <a:pt x="260642" y="184237"/>
                  <a:pt x="255614" y="186395"/>
                </a:cubicBezTo>
                <a:lnTo>
                  <a:pt x="113011" y="240698"/>
                </a:lnTo>
                <a:cubicBezTo>
                  <a:pt x="111933" y="241057"/>
                  <a:pt x="110496" y="241417"/>
                  <a:pt x="109778" y="241417"/>
                </a:cubicBezTo>
                <a:cubicBezTo>
                  <a:pt x="105826" y="241417"/>
                  <a:pt x="102234" y="238899"/>
                  <a:pt x="100438" y="235303"/>
                </a:cubicBezTo>
                <a:cubicBezTo>
                  <a:pt x="98642" y="230269"/>
                  <a:pt x="101157" y="224515"/>
                  <a:pt x="106186" y="222717"/>
                </a:cubicBezTo>
                <a:lnTo>
                  <a:pt x="248430" y="168414"/>
                </a:lnTo>
                <a:close/>
                <a:moveTo>
                  <a:pt x="324000" y="165240"/>
                </a:moveTo>
                <a:lnTo>
                  <a:pt x="361800" y="165240"/>
                </a:lnTo>
                <a:lnTo>
                  <a:pt x="361800" y="183960"/>
                </a:lnTo>
                <a:lnTo>
                  <a:pt x="324357" y="183960"/>
                </a:lnTo>
                <a:lnTo>
                  <a:pt x="324357" y="171598"/>
                </a:lnTo>
                <a:cubicBezTo>
                  <a:pt x="324357" y="169479"/>
                  <a:pt x="324357" y="167359"/>
                  <a:pt x="324000" y="165240"/>
                </a:cubicBezTo>
                <a:close/>
                <a:moveTo>
                  <a:pt x="0" y="165240"/>
                </a:moveTo>
                <a:lnTo>
                  <a:pt x="37800" y="165240"/>
                </a:lnTo>
                <a:cubicBezTo>
                  <a:pt x="37443" y="167359"/>
                  <a:pt x="37443" y="169479"/>
                  <a:pt x="37443" y="171598"/>
                </a:cubicBezTo>
                <a:lnTo>
                  <a:pt x="37443" y="183960"/>
                </a:lnTo>
                <a:lnTo>
                  <a:pt x="0" y="183960"/>
                </a:lnTo>
                <a:lnTo>
                  <a:pt x="0" y="165240"/>
                </a:lnTo>
                <a:close/>
                <a:moveTo>
                  <a:pt x="248430" y="130295"/>
                </a:moveTo>
                <a:cubicBezTo>
                  <a:pt x="253818" y="128496"/>
                  <a:pt x="259206" y="130654"/>
                  <a:pt x="261361" y="136048"/>
                </a:cubicBezTo>
                <a:cubicBezTo>
                  <a:pt x="263157" y="140723"/>
                  <a:pt x="260642" y="146477"/>
                  <a:pt x="255614" y="148275"/>
                </a:cubicBezTo>
                <a:lnTo>
                  <a:pt x="113011" y="202578"/>
                </a:lnTo>
                <a:cubicBezTo>
                  <a:pt x="111933" y="202938"/>
                  <a:pt x="110496" y="203297"/>
                  <a:pt x="109778" y="203297"/>
                </a:cubicBezTo>
                <a:cubicBezTo>
                  <a:pt x="105826" y="203297"/>
                  <a:pt x="102234" y="200780"/>
                  <a:pt x="100438" y="196824"/>
                </a:cubicBezTo>
                <a:cubicBezTo>
                  <a:pt x="98642" y="192149"/>
                  <a:pt x="101157" y="186395"/>
                  <a:pt x="106186" y="184237"/>
                </a:cubicBezTo>
                <a:lnTo>
                  <a:pt x="248430" y="130295"/>
                </a:lnTo>
                <a:close/>
                <a:moveTo>
                  <a:pt x="210713" y="106919"/>
                </a:moveTo>
                <a:cubicBezTo>
                  <a:pt x="215742" y="104761"/>
                  <a:pt x="221130" y="107279"/>
                  <a:pt x="222926" y="112314"/>
                </a:cubicBezTo>
                <a:cubicBezTo>
                  <a:pt x="225081" y="117348"/>
                  <a:pt x="222567" y="122743"/>
                  <a:pt x="217538" y="124900"/>
                </a:cubicBezTo>
                <a:lnTo>
                  <a:pt x="113011" y="164458"/>
                </a:lnTo>
                <a:cubicBezTo>
                  <a:pt x="111933" y="164818"/>
                  <a:pt x="110496" y="165178"/>
                  <a:pt x="109778" y="165178"/>
                </a:cubicBezTo>
                <a:cubicBezTo>
                  <a:pt x="105826" y="165178"/>
                  <a:pt x="102234" y="162660"/>
                  <a:pt x="100438" y="159064"/>
                </a:cubicBezTo>
                <a:cubicBezTo>
                  <a:pt x="98642" y="154029"/>
                  <a:pt x="101157" y="148275"/>
                  <a:pt x="106186" y="146477"/>
                </a:cubicBezTo>
                <a:lnTo>
                  <a:pt x="210713" y="106919"/>
                </a:lnTo>
                <a:close/>
                <a:moveTo>
                  <a:pt x="302159" y="39959"/>
                </a:moveTo>
                <a:lnTo>
                  <a:pt x="315720" y="53519"/>
                </a:lnTo>
                <a:lnTo>
                  <a:pt x="288598" y="80639"/>
                </a:lnTo>
                <a:cubicBezTo>
                  <a:pt x="284316" y="76000"/>
                  <a:pt x="279676" y="71361"/>
                  <a:pt x="274680" y="67436"/>
                </a:cubicBezTo>
                <a:lnTo>
                  <a:pt x="302159" y="39959"/>
                </a:lnTo>
                <a:close/>
                <a:moveTo>
                  <a:pt x="59640" y="39959"/>
                </a:moveTo>
                <a:lnTo>
                  <a:pt x="87119" y="67436"/>
                </a:lnTo>
                <a:cubicBezTo>
                  <a:pt x="82123" y="71361"/>
                  <a:pt x="77483" y="76000"/>
                  <a:pt x="73201" y="80639"/>
                </a:cubicBezTo>
                <a:lnTo>
                  <a:pt x="46079" y="53519"/>
                </a:lnTo>
                <a:lnTo>
                  <a:pt x="59640" y="39959"/>
                </a:lnTo>
                <a:close/>
                <a:moveTo>
                  <a:pt x="171360" y="0"/>
                </a:moveTo>
                <a:lnTo>
                  <a:pt x="190440" y="0"/>
                </a:lnTo>
                <a:lnTo>
                  <a:pt x="190440" y="37440"/>
                </a:lnTo>
                <a:lnTo>
                  <a:pt x="190087" y="37440"/>
                </a:lnTo>
                <a:lnTo>
                  <a:pt x="171360" y="37440"/>
                </a:lnTo>
                <a:lnTo>
                  <a:pt x="1713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81625" tIns="40800" rIns="81625" bIns="408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2889663" y="1837090"/>
            <a:ext cx="328333" cy="404781"/>
          </a:xfrm>
          <a:custGeom>
            <a:avLst/>
            <a:gdLst/>
            <a:ahLst/>
            <a:cxnLst/>
            <a:rect l="l" t="t" r="r" b="b"/>
            <a:pathLst>
              <a:path w="361800" h="446040" extrusionOk="0">
                <a:moveTo>
                  <a:pt x="147494" y="402886"/>
                </a:moveTo>
                <a:lnTo>
                  <a:pt x="214305" y="402886"/>
                </a:lnTo>
                <a:lnTo>
                  <a:pt x="214305" y="421946"/>
                </a:lnTo>
                <a:cubicBezTo>
                  <a:pt x="214305" y="424463"/>
                  <a:pt x="213228" y="426980"/>
                  <a:pt x="211432" y="428778"/>
                </a:cubicBezTo>
                <a:lnTo>
                  <a:pt x="197423" y="443163"/>
                </a:lnTo>
                <a:cubicBezTo>
                  <a:pt x="195268" y="444961"/>
                  <a:pt x="192753" y="446040"/>
                  <a:pt x="190239" y="446040"/>
                </a:cubicBezTo>
                <a:lnTo>
                  <a:pt x="171201" y="446040"/>
                </a:lnTo>
                <a:cubicBezTo>
                  <a:pt x="168687" y="446040"/>
                  <a:pt x="166532" y="444961"/>
                  <a:pt x="164736" y="443163"/>
                </a:cubicBezTo>
                <a:lnTo>
                  <a:pt x="150368" y="428778"/>
                </a:lnTo>
                <a:cubicBezTo>
                  <a:pt x="148212" y="426980"/>
                  <a:pt x="147494" y="424463"/>
                  <a:pt x="147494" y="421946"/>
                </a:cubicBezTo>
                <a:lnTo>
                  <a:pt x="147494" y="402886"/>
                </a:lnTo>
                <a:close/>
                <a:moveTo>
                  <a:pt x="118758" y="341391"/>
                </a:moveTo>
                <a:lnTo>
                  <a:pt x="242682" y="341391"/>
                </a:lnTo>
                <a:lnTo>
                  <a:pt x="242682" y="365485"/>
                </a:lnTo>
                <a:cubicBezTo>
                  <a:pt x="242682" y="379870"/>
                  <a:pt x="231547" y="391738"/>
                  <a:pt x="217538" y="393536"/>
                </a:cubicBezTo>
                <a:lnTo>
                  <a:pt x="143902" y="393536"/>
                </a:lnTo>
                <a:cubicBezTo>
                  <a:pt x="137436" y="392816"/>
                  <a:pt x="131689" y="389940"/>
                  <a:pt x="127019" y="385264"/>
                </a:cubicBezTo>
                <a:cubicBezTo>
                  <a:pt x="121631" y="379870"/>
                  <a:pt x="118758" y="373037"/>
                  <a:pt x="118758" y="365485"/>
                </a:cubicBezTo>
                <a:lnTo>
                  <a:pt x="118758" y="341391"/>
                </a:lnTo>
                <a:close/>
                <a:moveTo>
                  <a:pt x="53059" y="280800"/>
                </a:moveTo>
                <a:cubicBezTo>
                  <a:pt x="54841" y="282939"/>
                  <a:pt x="56267" y="284364"/>
                  <a:pt x="57693" y="285790"/>
                </a:cubicBezTo>
                <a:lnTo>
                  <a:pt x="66960" y="294701"/>
                </a:lnTo>
                <a:lnTo>
                  <a:pt x="44504" y="316800"/>
                </a:lnTo>
                <a:lnTo>
                  <a:pt x="30960" y="303256"/>
                </a:lnTo>
                <a:lnTo>
                  <a:pt x="53059" y="280800"/>
                </a:lnTo>
                <a:close/>
                <a:moveTo>
                  <a:pt x="304066" y="280440"/>
                </a:moveTo>
                <a:lnTo>
                  <a:pt x="326880" y="303254"/>
                </a:lnTo>
                <a:lnTo>
                  <a:pt x="313334" y="316800"/>
                </a:lnTo>
                <a:lnTo>
                  <a:pt x="290520" y="293986"/>
                </a:lnTo>
                <a:lnTo>
                  <a:pt x="300145" y="284361"/>
                </a:lnTo>
                <a:lnTo>
                  <a:pt x="304066" y="280440"/>
                </a:lnTo>
                <a:close/>
                <a:moveTo>
                  <a:pt x="248430" y="280256"/>
                </a:moveTo>
                <a:cubicBezTo>
                  <a:pt x="253818" y="278098"/>
                  <a:pt x="259206" y="280615"/>
                  <a:pt x="261361" y="285650"/>
                </a:cubicBezTo>
                <a:cubicBezTo>
                  <a:pt x="263157" y="290685"/>
                  <a:pt x="260642" y="296439"/>
                  <a:pt x="255614" y="298237"/>
                </a:cubicBezTo>
                <a:lnTo>
                  <a:pt x="230470" y="307946"/>
                </a:lnTo>
                <a:cubicBezTo>
                  <a:pt x="223645" y="310464"/>
                  <a:pt x="218975" y="316937"/>
                  <a:pt x="218975" y="324489"/>
                </a:cubicBezTo>
                <a:lnTo>
                  <a:pt x="218975" y="331322"/>
                </a:lnTo>
                <a:lnTo>
                  <a:pt x="199937" y="331322"/>
                </a:lnTo>
                <a:lnTo>
                  <a:pt x="199937" y="324489"/>
                </a:lnTo>
                <a:cubicBezTo>
                  <a:pt x="199937" y="309025"/>
                  <a:pt x="209277" y="295360"/>
                  <a:pt x="223645" y="289606"/>
                </a:cubicBezTo>
                <a:lnTo>
                  <a:pt x="248430" y="280256"/>
                </a:lnTo>
                <a:close/>
                <a:moveTo>
                  <a:pt x="248430" y="244653"/>
                </a:moveTo>
                <a:cubicBezTo>
                  <a:pt x="253818" y="242855"/>
                  <a:pt x="259206" y="245013"/>
                  <a:pt x="261361" y="250048"/>
                </a:cubicBezTo>
                <a:cubicBezTo>
                  <a:pt x="263157" y="255082"/>
                  <a:pt x="260642" y="260836"/>
                  <a:pt x="255614" y="262634"/>
                </a:cubicBezTo>
                <a:lnTo>
                  <a:pt x="145698" y="304350"/>
                </a:lnTo>
                <a:cubicBezTo>
                  <a:pt x="154678" y="310464"/>
                  <a:pt x="160425" y="320173"/>
                  <a:pt x="161862" y="331322"/>
                </a:cubicBezTo>
                <a:lnTo>
                  <a:pt x="142106" y="331322"/>
                </a:lnTo>
                <a:cubicBezTo>
                  <a:pt x="140669" y="323410"/>
                  <a:pt x="133485" y="317296"/>
                  <a:pt x="124864" y="317296"/>
                </a:cubicBezTo>
                <a:lnTo>
                  <a:pt x="109778" y="317296"/>
                </a:lnTo>
                <a:cubicBezTo>
                  <a:pt x="104749" y="317296"/>
                  <a:pt x="101157" y="314060"/>
                  <a:pt x="100079" y="309385"/>
                </a:cubicBezTo>
                <a:cubicBezTo>
                  <a:pt x="99361" y="304710"/>
                  <a:pt x="101516" y="300394"/>
                  <a:pt x="106186" y="298596"/>
                </a:cubicBezTo>
                <a:lnTo>
                  <a:pt x="248430" y="244653"/>
                </a:lnTo>
                <a:close/>
                <a:moveTo>
                  <a:pt x="248430" y="206174"/>
                </a:moveTo>
                <a:cubicBezTo>
                  <a:pt x="253818" y="204376"/>
                  <a:pt x="259206" y="207253"/>
                  <a:pt x="261361" y="211928"/>
                </a:cubicBezTo>
                <a:cubicBezTo>
                  <a:pt x="263157" y="216963"/>
                  <a:pt x="260642" y="222717"/>
                  <a:pt x="255614" y="224515"/>
                </a:cubicBezTo>
                <a:lnTo>
                  <a:pt x="113011" y="278817"/>
                </a:lnTo>
                <a:cubicBezTo>
                  <a:pt x="111933" y="279177"/>
                  <a:pt x="110496" y="279177"/>
                  <a:pt x="109778" y="279177"/>
                </a:cubicBezTo>
                <a:cubicBezTo>
                  <a:pt x="105826" y="279177"/>
                  <a:pt x="102234" y="277019"/>
                  <a:pt x="100438" y="273063"/>
                </a:cubicBezTo>
                <a:cubicBezTo>
                  <a:pt x="98642" y="268029"/>
                  <a:pt x="101157" y="262634"/>
                  <a:pt x="106186" y="260836"/>
                </a:cubicBezTo>
                <a:lnTo>
                  <a:pt x="248430" y="206174"/>
                </a:lnTo>
                <a:close/>
                <a:moveTo>
                  <a:pt x="248430" y="168414"/>
                </a:moveTo>
                <a:cubicBezTo>
                  <a:pt x="253818" y="166256"/>
                  <a:pt x="259206" y="168774"/>
                  <a:pt x="261361" y="173808"/>
                </a:cubicBezTo>
                <a:cubicBezTo>
                  <a:pt x="263157" y="178843"/>
                  <a:pt x="260642" y="184237"/>
                  <a:pt x="255614" y="186395"/>
                </a:cubicBezTo>
                <a:lnTo>
                  <a:pt x="113011" y="240698"/>
                </a:lnTo>
                <a:cubicBezTo>
                  <a:pt x="111933" y="241057"/>
                  <a:pt x="110496" y="241417"/>
                  <a:pt x="109778" y="241417"/>
                </a:cubicBezTo>
                <a:cubicBezTo>
                  <a:pt x="105826" y="241417"/>
                  <a:pt x="102234" y="238899"/>
                  <a:pt x="100438" y="235303"/>
                </a:cubicBezTo>
                <a:cubicBezTo>
                  <a:pt x="98642" y="230269"/>
                  <a:pt x="101157" y="224515"/>
                  <a:pt x="106186" y="222717"/>
                </a:cubicBezTo>
                <a:lnTo>
                  <a:pt x="248430" y="168414"/>
                </a:lnTo>
                <a:close/>
                <a:moveTo>
                  <a:pt x="324000" y="165240"/>
                </a:moveTo>
                <a:lnTo>
                  <a:pt x="361800" y="165240"/>
                </a:lnTo>
                <a:lnTo>
                  <a:pt x="361800" y="183960"/>
                </a:lnTo>
                <a:lnTo>
                  <a:pt x="324357" y="183960"/>
                </a:lnTo>
                <a:lnTo>
                  <a:pt x="324357" y="171598"/>
                </a:lnTo>
                <a:cubicBezTo>
                  <a:pt x="324357" y="169479"/>
                  <a:pt x="324357" y="167359"/>
                  <a:pt x="324000" y="165240"/>
                </a:cubicBezTo>
                <a:close/>
                <a:moveTo>
                  <a:pt x="0" y="165240"/>
                </a:moveTo>
                <a:lnTo>
                  <a:pt x="37800" y="165240"/>
                </a:lnTo>
                <a:cubicBezTo>
                  <a:pt x="37443" y="167359"/>
                  <a:pt x="37443" y="169479"/>
                  <a:pt x="37443" y="171598"/>
                </a:cubicBezTo>
                <a:lnTo>
                  <a:pt x="37443" y="183960"/>
                </a:lnTo>
                <a:lnTo>
                  <a:pt x="0" y="183960"/>
                </a:lnTo>
                <a:lnTo>
                  <a:pt x="0" y="165240"/>
                </a:lnTo>
                <a:close/>
                <a:moveTo>
                  <a:pt x="248430" y="130295"/>
                </a:moveTo>
                <a:cubicBezTo>
                  <a:pt x="253818" y="128496"/>
                  <a:pt x="259206" y="130654"/>
                  <a:pt x="261361" y="136048"/>
                </a:cubicBezTo>
                <a:cubicBezTo>
                  <a:pt x="263157" y="140723"/>
                  <a:pt x="260642" y="146477"/>
                  <a:pt x="255614" y="148275"/>
                </a:cubicBezTo>
                <a:lnTo>
                  <a:pt x="113011" y="202578"/>
                </a:lnTo>
                <a:cubicBezTo>
                  <a:pt x="111933" y="202938"/>
                  <a:pt x="110496" y="203297"/>
                  <a:pt x="109778" y="203297"/>
                </a:cubicBezTo>
                <a:cubicBezTo>
                  <a:pt x="105826" y="203297"/>
                  <a:pt x="102234" y="200780"/>
                  <a:pt x="100438" y="196824"/>
                </a:cubicBezTo>
                <a:cubicBezTo>
                  <a:pt x="98642" y="192149"/>
                  <a:pt x="101157" y="186395"/>
                  <a:pt x="106186" y="184237"/>
                </a:cubicBezTo>
                <a:lnTo>
                  <a:pt x="248430" y="130295"/>
                </a:lnTo>
                <a:close/>
                <a:moveTo>
                  <a:pt x="210713" y="106919"/>
                </a:moveTo>
                <a:cubicBezTo>
                  <a:pt x="215742" y="104761"/>
                  <a:pt x="221130" y="107279"/>
                  <a:pt x="222926" y="112314"/>
                </a:cubicBezTo>
                <a:cubicBezTo>
                  <a:pt x="225081" y="117348"/>
                  <a:pt x="222567" y="122743"/>
                  <a:pt x="217538" y="124900"/>
                </a:cubicBezTo>
                <a:lnTo>
                  <a:pt x="113011" y="164458"/>
                </a:lnTo>
                <a:cubicBezTo>
                  <a:pt x="111933" y="164818"/>
                  <a:pt x="110496" y="165178"/>
                  <a:pt x="109778" y="165178"/>
                </a:cubicBezTo>
                <a:cubicBezTo>
                  <a:pt x="105826" y="165178"/>
                  <a:pt x="102234" y="162660"/>
                  <a:pt x="100438" y="159064"/>
                </a:cubicBezTo>
                <a:cubicBezTo>
                  <a:pt x="98642" y="154029"/>
                  <a:pt x="101157" y="148275"/>
                  <a:pt x="106186" y="146477"/>
                </a:cubicBezTo>
                <a:lnTo>
                  <a:pt x="210713" y="106919"/>
                </a:lnTo>
                <a:close/>
                <a:moveTo>
                  <a:pt x="302159" y="39959"/>
                </a:moveTo>
                <a:lnTo>
                  <a:pt x="315720" y="53519"/>
                </a:lnTo>
                <a:lnTo>
                  <a:pt x="288598" y="80639"/>
                </a:lnTo>
                <a:cubicBezTo>
                  <a:pt x="284316" y="76000"/>
                  <a:pt x="279676" y="71361"/>
                  <a:pt x="274680" y="67436"/>
                </a:cubicBezTo>
                <a:lnTo>
                  <a:pt x="302159" y="39959"/>
                </a:lnTo>
                <a:close/>
                <a:moveTo>
                  <a:pt x="59640" y="39959"/>
                </a:moveTo>
                <a:lnTo>
                  <a:pt x="87119" y="67436"/>
                </a:lnTo>
                <a:cubicBezTo>
                  <a:pt x="82123" y="71361"/>
                  <a:pt x="77483" y="76000"/>
                  <a:pt x="73201" y="80639"/>
                </a:cubicBezTo>
                <a:lnTo>
                  <a:pt x="46079" y="53519"/>
                </a:lnTo>
                <a:lnTo>
                  <a:pt x="59640" y="39959"/>
                </a:lnTo>
                <a:close/>
                <a:moveTo>
                  <a:pt x="171360" y="0"/>
                </a:moveTo>
                <a:lnTo>
                  <a:pt x="190440" y="0"/>
                </a:lnTo>
                <a:lnTo>
                  <a:pt x="190440" y="37440"/>
                </a:lnTo>
                <a:lnTo>
                  <a:pt x="190087" y="37440"/>
                </a:lnTo>
                <a:lnTo>
                  <a:pt x="171360" y="37440"/>
                </a:lnTo>
                <a:lnTo>
                  <a:pt x="1713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81625" tIns="40800" rIns="81625" bIns="408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2889663" y="3276063"/>
            <a:ext cx="328333" cy="404781"/>
          </a:xfrm>
          <a:custGeom>
            <a:avLst/>
            <a:gdLst/>
            <a:ahLst/>
            <a:cxnLst/>
            <a:rect l="l" t="t" r="r" b="b"/>
            <a:pathLst>
              <a:path w="361800" h="446040" extrusionOk="0">
                <a:moveTo>
                  <a:pt x="147494" y="402886"/>
                </a:moveTo>
                <a:lnTo>
                  <a:pt x="214305" y="402886"/>
                </a:lnTo>
                <a:lnTo>
                  <a:pt x="214305" y="421946"/>
                </a:lnTo>
                <a:cubicBezTo>
                  <a:pt x="214305" y="424463"/>
                  <a:pt x="213228" y="426980"/>
                  <a:pt x="211432" y="428778"/>
                </a:cubicBezTo>
                <a:lnTo>
                  <a:pt x="197423" y="443163"/>
                </a:lnTo>
                <a:cubicBezTo>
                  <a:pt x="195268" y="444961"/>
                  <a:pt x="192753" y="446040"/>
                  <a:pt x="190239" y="446040"/>
                </a:cubicBezTo>
                <a:lnTo>
                  <a:pt x="171201" y="446040"/>
                </a:lnTo>
                <a:cubicBezTo>
                  <a:pt x="168687" y="446040"/>
                  <a:pt x="166532" y="444961"/>
                  <a:pt x="164736" y="443163"/>
                </a:cubicBezTo>
                <a:lnTo>
                  <a:pt x="150368" y="428778"/>
                </a:lnTo>
                <a:cubicBezTo>
                  <a:pt x="148212" y="426980"/>
                  <a:pt x="147494" y="424463"/>
                  <a:pt x="147494" y="421946"/>
                </a:cubicBezTo>
                <a:lnTo>
                  <a:pt x="147494" y="402886"/>
                </a:lnTo>
                <a:close/>
                <a:moveTo>
                  <a:pt x="118758" y="341391"/>
                </a:moveTo>
                <a:lnTo>
                  <a:pt x="242682" y="341391"/>
                </a:lnTo>
                <a:lnTo>
                  <a:pt x="242682" y="365485"/>
                </a:lnTo>
                <a:cubicBezTo>
                  <a:pt x="242682" y="379870"/>
                  <a:pt x="231547" y="391738"/>
                  <a:pt x="217538" y="393536"/>
                </a:cubicBezTo>
                <a:lnTo>
                  <a:pt x="143902" y="393536"/>
                </a:lnTo>
                <a:cubicBezTo>
                  <a:pt x="137436" y="392816"/>
                  <a:pt x="131689" y="389940"/>
                  <a:pt x="127019" y="385264"/>
                </a:cubicBezTo>
                <a:cubicBezTo>
                  <a:pt x="121631" y="379870"/>
                  <a:pt x="118758" y="373037"/>
                  <a:pt x="118758" y="365485"/>
                </a:cubicBezTo>
                <a:lnTo>
                  <a:pt x="118758" y="341391"/>
                </a:lnTo>
                <a:close/>
                <a:moveTo>
                  <a:pt x="53059" y="280800"/>
                </a:moveTo>
                <a:cubicBezTo>
                  <a:pt x="54841" y="282939"/>
                  <a:pt x="56267" y="284364"/>
                  <a:pt x="57693" y="285790"/>
                </a:cubicBezTo>
                <a:lnTo>
                  <a:pt x="66960" y="294701"/>
                </a:lnTo>
                <a:lnTo>
                  <a:pt x="44504" y="316800"/>
                </a:lnTo>
                <a:lnTo>
                  <a:pt x="30960" y="303256"/>
                </a:lnTo>
                <a:lnTo>
                  <a:pt x="53059" y="280800"/>
                </a:lnTo>
                <a:close/>
                <a:moveTo>
                  <a:pt x="304066" y="280440"/>
                </a:moveTo>
                <a:lnTo>
                  <a:pt x="326880" y="303254"/>
                </a:lnTo>
                <a:lnTo>
                  <a:pt x="313334" y="316800"/>
                </a:lnTo>
                <a:lnTo>
                  <a:pt x="290520" y="293986"/>
                </a:lnTo>
                <a:lnTo>
                  <a:pt x="300145" y="284361"/>
                </a:lnTo>
                <a:lnTo>
                  <a:pt x="304066" y="280440"/>
                </a:lnTo>
                <a:close/>
                <a:moveTo>
                  <a:pt x="248430" y="280256"/>
                </a:moveTo>
                <a:cubicBezTo>
                  <a:pt x="253818" y="278098"/>
                  <a:pt x="259206" y="280615"/>
                  <a:pt x="261361" y="285650"/>
                </a:cubicBezTo>
                <a:cubicBezTo>
                  <a:pt x="263157" y="290685"/>
                  <a:pt x="260642" y="296439"/>
                  <a:pt x="255614" y="298237"/>
                </a:cubicBezTo>
                <a:lnTo>
                  <a:pt x="230470" y="307946"/>
                </a:lnTo>
                <a:cubicBezTo>
                  <a:pt x="223645" y="310464"/>
                  <a:pt x="218975" y="316937"/>
                  <a:pt x="218975" y="324489"/>
                </a:cubicBezTo>
                <a:lnTo>
                  <a:pt x="218975" y="331322"/>
                </a:lnTo>
                <a:lnTo>
                  <a:pt x="199937" y="331322"/>
                </a:lnTo>
                <a:lnTo>
                  <a:pt x="199937" y="324489"/>
                </a:lnTo>
                <a:cubicBezTo>
                  <a:pt x="199937" y="309025"/>
                  <a:pt x="209277" y="295360"/>
                  <a:pt x="223645" y="289606"/>
                </a:cubicBezTo>
                <a:lnTo>
                  <a:pt x="248430" y="280256"/>
                </a:lnTo>
                <a:close/>
                <a:moveTo>
                  <a:pt x="248430" y="244653"/>
                </a:moveTo>
                <a:cubicBezTo>
                  <a:pt x="253818" y="242855"/>
                  <a:pt x="259206" y="245013"/>
                  <a:pt x="261361" y="250048"/>
                </a:cubicBezTo>
                <a:cubicBezTo>
                  <a:pt x="263157" y="255082"/>
                  <a:pt x="260642" y="260836"/>
                  <a:pt x="255614" y="262634"/>
                </a:cubicBezTo>
                <a:lnTo>
                  <a:pt x="145698" y="304350"/>
                </a:lnTo>
                <a:cubicBezTo>
                  <a:pt x="154678" y="310464"/>
                  <a:pt x="160425" y="320173"/>
                  <a:pt x="161862" y="331322"/>
                </a:cubicBezTo>
                <a:lnTo>
                  <a:pt x="142106" y="331322"/>
                </a:lnTo>
                <a:cubicBezTo>
                  <a:pt x="140669" y="323410"/>
                  <a:pt x="133485" y="317296"/>
                  <a:pt x="124864" y="317296"/>
                </a:cubicBezTo>
                <a:lnTo>
                  <a:pt x="109778" y="317296"/>
                </a:lnTo>
                <a:cubicBezTo>
                  <a:pt x="104749" y="317296"/>
                  <a:pt x="101157" y="314060"/>
                  <a:pt x="100079" y="309385"/>
                </a:cubicBezTo>
                <a:cubicBezTo>
                  <a:pt x="99361" y="304710"/>
                  <a:pt x="101516" y="300394"/>
                  <a:pt x="106186" y="298596"/>
                </a:cubicBezTo>
                <a:lnTo>
                  <a:pt x="248430" y="244653"/>
                </a:lnTo>
                <a:close/>
                <a:moveTo>
                  <a:pt x="248430" y="206174"/>
                </a:moveTo>
                <a:cubicBezTo>
                  <a:pt x="253818" y="204376"/>
                  <a:pt x="259206" y="207253"/>
                  <a:pt x="261361" y="211928"/>
                </a:cubicBezTo>
                <a:cubicBezTo>
                  <a:pt x="263157" y="216963"/>
                  <a:pt x="260642" y="222717"/>
                  <a:pt x="255614" y="224515"/>
                </a:cubicBezTo>
                <a:lnTo>
                  <a:pt x="113011" y="278817"/>
                </a:lnTo>
                <a:cubicBezTo>
                  <a:pt x="111933" y="279177"/>
                  <a:pt x="110496" y="279177"/>
                  <a:pt x="109778" y="279177"/>
                </a:cubicBezTo>
                <a:cubicBezTo>
                  <a:pt x="105826" y="279177"/>
                  <a:pt x="102234" y="277019"/>
                  <a:pt x="100438" y="273063"/>
                </a:cubicBezTo>
                <a:cubicBezTo>
                  <a:pt x="98642" y="268029"/>
                  <a:pt x="101157" y="262634"/>
                  <a:pt x="106186" y="260836"/>
                </a:cubicBezTo>
                <a:lnTo>
                  <a:pt x="248430" y="206174"/>
                </a:lnTo>
                <a:close/>
                <a:moveTo>
                  <a:pt x="248430" y="168414"/>
                </a:moveTo>
                <a:cubicBezTo>
                  <a:pt x="253818" y="166256"/>
                  <a:pt x="259206" y="168774"/>
                  <a:pt x="261361" y="173808"/>
                </a:cubicBezTo>
                <a:cubicBezTo>
                  <a:pt x="263157" y="178843"/>
                  <a:pt x="260642" y="184237"/>
                  <a:pt x="255614" y="186395"/>
                </a:cubicBezTo>
                <a:lnTo>
                  <a:pt x="113011" y="240698"/>
                </a:lnTo>
                <a:cubicBezTo>
                  <a:pt x="111933" y="241057"/>
                  <a:pt x="110496" y="241417"/>
                  <a:pt x="109778" y="241417"/>
                </a:cubicBezTo>
                <a:cubicBezTo>
                  <a:pt x="105826" y="241417"/>
                  <a:pt x="102234" y="238899"/>
                  <a:pt x="100438" y="235303"/>
                </a:cubicBezTo>
                <a:cubicBezTo>
                  <a:pt x="98642" y="230269"/>
                  <a:pt x="101157" y="224515"/>
                  <a:pt x="106186" y="222717"/>
                </a:cubicBezTo>
                <a:lnTo>
                  <a:pt x="248430" y="168414"/>
                </a:lnTo>
                <a:close/>
                <a:moveTo>
                  <a:pt x="324000" y="165240"/>
                </a:moveTo>
                <a:lnTo>
                  <a:pt x="361800" y="165240"/>
                </a:lnTo>
                <a:lnTo>
                  <a:pt x="361800" y="183960"/>
                </a:lnTo>
                <a:lnTo>
                  <a:pt x="324357" y="183960"/>
                </a:lnTo>
                <a:lnTo>
                  <a:pt x="324357" y="171598"/>
                </a:lnTo>
                <a:cubicBezTo>
                  <a:pt x="324357" y="169479"/>
                  <a:pt x="324357" y="167359"/>
                  <a:pt x="324000" y="165240"/>
                </a:cubicBezTo>
                <a:close/>
                <a:moveTo>
                  <a:pt x="0" y="165240"/>
                </a:moveTo>
                <a:lnTo>
                  <a:pt x="37800" y="165240"/>
                </a:lnTo>
                <a:cubicBezTo>
                  <a:pt x="37443" y="167359"/>
                  <a:pt x="37443" y="169479"/>
                  <a:pt x="37443" y="171598"/>
                </a:cubicBezTo>
                <a:lnTo>
                  <a:pt x="37443" y="183960"/>
                </a:lnTo>
                <a:lnTo>
                  <a:pt x="0" y="183960"/>
                </a:lnTo>
                <a:lnTo>
                  <a:pt x="0" y="165240"/>
                </a:lnTo>
                <a:close/>
                <a:moveTo>
                  <a:pt x="248430" y="130295"/>
                </a:moveTo>
                <a:cubicBezTo>
                  <a:pt x="253818" y="128496"/>
                  <a:pt x="259206" y="130654"/>
                  <a:pt x="261361" y="136048"/>
                </a:cubicBezTo>
                <a:cubicBezTo>
                  <a:pt x="263157" y="140723"/>
                  <a:pt x="260642" y="146477"/>
                  <a:pt x="255614" y="148275"/>
                </a:cubicBezTo>
                <a:lnTo>
                  <a:pt x="113011" y="202578"/>
                </a:lnTo>
                <a:cubicBezTo>
                  <a:pt x="111933" y="202938"/>
                  <a:pt x="110496" y="203297"/>
                  <a:pt x="109778" y="203297"/>
                </a:cubicBezTo>
                <a:cubicBezTo>
                  <a:pt x="105826" y="203297"/>
                  <a:pt x="102234" y="200780"/>
                  <a:pt x="100438" y="196824"/>
                </a:cubicBezTo>
                <a:cubicBezTo>
                  <a:pt x="98642" y="192149"/>
                  <a:pt x="101157" y="186395"/>
                  <a:pt x="106186" y="184237"/>
                </a:cubicBezTo>
                <a:lnTo>
                  <a:pt x="248430" y="130295"/>
                </a:lnTo>
                <a:close/>
                <a:moveTo>
                  <a:pt x="210713" y="106919"/>
                </a:moveTo>
                <a:cubicBezTo>
                  <a:pt x="215742" y="104761"/>
                  <a:pt x="221130" y="107279"/>
                  <a:pt x="222926" y="112314"/>
                </a:cubicBezTo>
                <a:cubicBezTo>
                  <a:pt x="225081" y="117348"/>
                  <a:pt x="222567" y="122743"/>
                  <a:pt x="217538" y="124900"/>
                </a:cubicBezTo>
                <a:lnTo>
                  <a:pt x="113011" y="164458"/>
                </a:lnTo>
                <a:cubicBezTo>
                  <a:pt x="111933" y="164818"/>
                  <a:pt x="110496" y="165178"/>
                  <a:pt x="109778" y="165178"/>
                </a:cubicBezTo>
                <a:cubicBezTo>
                  <a:pt x="105826" y="165178"/>
                  <a:pt x="102234" y="162660"/>
                  <a:pt x="100438" y="159064"/>
                </a:cubicBezTo>
                <a:cubicBezTo>
                  <a:pt x="98642" y="154029"/>
                  <a:pt x="101157" y="148275"/>
                  <a:pt x="106186" y="146477"/>
                </a:cubicBezTo>
                <a:lnTo>
                  <a:pt x="210713" y="106919"/>
                </a:lnTo>
                <a:close/>
                <a:moveTo>
                  <a:pt x="302159" y="39959"/>
                </a:moveTo>
                <a:lnTo>
                  <a:pt x="315720" y="53519"/>
                </a:lnTo>
                <a:lnTo>
                  <a:pt x="288598" y="80639"/>
                </a:lnTo>
                <a:cubicBezTo>
                  <a:pt x="284316" y="76000"/>
                  <a:pt x="279676" y="71361"/>
                  <a:pt x="274680" y="67436"/>
                </a:cubicBezTo>
                <a:lnTo>
                  <a:pt x="302159" y="39959"/>
                </a:lnTo>
                <a:close/>
                <a:moveTo>
                  <a:pt x="59640" y="39959"/>
                </a:moveTo>
                <a:lnTo>
                  <a:pt x="87119" y="67436"/>
                </a:lnTo>
                <a:cubicBezTo>
                  <a:pt x="82123" y="71361"/>
                  <a:pt x="77483" y="76000"/>
                  <a:pt x="73201" y="80639"/>
                </a:cubicBezTo>
                <a:lnTo>
                  <a:pt x="46079" y="53519"/>
                </a:lnTo>
                <a:lnTo>
                  <a:pt x="59640" y="39959"/>
                </a:lnTo>
                <a:close/>
                <a:moveTo>
                  <a:pt x="171360" y="0"/>
                </a:moveTo>
                <a:lnTo>
                  <a:pt x="190440" y="0"/>
                </a:lnTo>
                <a:lnTo>
                  <a:pt x="190440" y="37440"/>
                </a:lnTo>
                <a:lnTo>
                  <a:pt x="190087" y="37440"/>
                </a:lnTo>
                <a:lnTo>
                  <a:pt x="171360" y="37440"/>
                </a:lnTo>
                <a:lnTo>
                  <a:pt x="1713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81625" tIns="40800" rIns="81625" bIns="408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75;p13">
            <a:extLst>
              <a:ext uri="{FF2B5EF4-FFF2-40B4-BE49-F238E27FC236}">
                <a16:creationId xmlns:a16="http://schemas.microsoft.com/office/drawing/2014/main" id="{C95950C6-7F00-4556-8867-E7DBBAB7F72D}"/>
              </a:ext>
            </a:extLst>
          </p:cNvPr>
          <p:cNvSpPr txBox="1"/>
          <p:nvPr/>
        </p:nvSpPr>
        <p:spPr>
          <a:xfrm>
            <a:off x="809102" y="925475"/>
            <a:ext cx="31056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 sz="2000" b="1" dirty="0" smtClean="0">
                <a:solidFill>
                  <a:schemeClr val="dk1"/>
                </a:solidFill>
              </a:rPr>
              <a:t>Objectives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3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5</a:t>
            </a:fld>
            <a:endParaRPr sz="1400" i="0">
              <a:solidFill>
                <a:srgbClr val="000000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650435" y="912904"/>
            <a:ext cx="46500" cy="639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118350" y="824089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008857" y="-41564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fr-FR">
              <a:latin typeface="Times New Roman" panose="02020603050405020304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268707" y="263236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pt-BR" altLang="fr-FR">
              <a:latin typeface="Times New Roman" panose="02020603050405020304" pitchFamily="18" charset="0"/>
            </a:endParaRP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51" y="1593879"/>
            <a:ext cx="4571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51" y="1593879"/>
            <a:ext cx="4571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229020" y="62345"/>
            <a:ext cx="3592512" cy="486972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835820" y="62345"/>
            <a:ext cx="3592512" cy="4869728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575095" y="2505755"/>
            <a:ext cx="6586537" cy="215961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575095" y="295955"/>
            <a:ext cx="6586537" cy="2159618"/>
          </a:xfrm>
          <a:prstGeom prst="rect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19" name="Arc 8"/>
          <p:cNvSpPr>
            <a:spLocks/>
          </p:cNvSpPr>
          <p:nvPr/>
        </p:nvSpPr>
        <p:spPr bwMode="auto">
          <a:xfrm>
            <a:off x="5246982" y="645573"/>
            <a:ext cx="1484313" cy="11496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rc 9"/>
          <p:cNvSpPr>
            <a:spLocks/>
          </p:cNvSpPr>
          <p:nvPr/>
        </p:nvSpPr>
        <p:spPr bwMode="auto">
          <a:xfrm rot="5400000">
            <a:off x="5341230" y="3081632"/>
            <a:ext cx="1265656" cy="1457325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rc 10"/>
          <p:cNvSpPr>
            <a:spLocks/>
          </p:cNvSpPr>
          <p:nvPr/>
        </p:nvSpPr>
        <p:spPr bwMode="auto">
          <a:xfrm flipH="1">
            <a:off x="2910181" y="648920"/>
            <a:ext cx="1484313" cy="1163716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rc 11"/>
          <p:cNvSpPr>
            <a:spLocks/>
          </p:cNvSpPr>
          <p:nvPr/>
        </p:nvSpPr>
        <p:spPr bwMode="auto">
          <a:xfrm rot="16200000" flipH="1">
            <a:off x="2981690" y="3055716"/>
            <a:ext cx="1311139" cy="145732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2"/>
          <p:cNvSpPr>
            <a:spLocks noChangeShapeType="1"/>
          </p:cNvSpPr>
          <p:nvPr/>
        </p:nvSpPr>
        <p:spPr bwMode="auto">
          <a:xfrm>
            <a:off x="1614782" y="2455573"/>
            <a:ext cx="65468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 rot="5400000">
            <a:off x="2415720" y="2443711"/>
            <a:ext cx="481797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4018257" y="1726911"/>
            <a:ext cx="16557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1400">
                <a:latin typeface="Comic Sans MS" panose="030F0702030302020204" pitchFamily="66" charset="0"/>
              </a:rPr>
              <a:t>Area of vapor</a:t>
            </a:r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3992857" y="2933411"/>
            <a:ext cx="16557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1400" dirty="0">
                <a:latin typeface="Comic Sans MS" panose="030F0702030302020204" pitchFamily="66" charset="0"/>
              </a:rPr>
              <a:t>Area of </a:t>
            </a:r>
            <a:r>
              <a:rPr lang="fr-FR" altLang="fr-FR" sz="1400" dirty="0" err="1">
                <a:latin typeface="Comic Sans MS" panose="030F0702030302020204" pitchFamily="66" charset="0"/>
              </a:rPr>
              <a:t>liquid</a:t>
            </a:r>
            <a:endParaRPr lang="fr-FR" altLang="fr-FR" sz="1400" dirty="0">
              <a:latin typeface="Comic Sans MS" panose="030F0702030302020204" pitchFamily="66" charset="0"/>
            </a:endParaRP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5453357" y="16596"/>
            <a:ext cx="16557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High pressure</a:t>
            </a:r>
          </a:p>
        </p:txBody>
      </p:sp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2422820" y="3896"/>
            <a:ext cx="16557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14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Low</a:t>
            </a:r>
            <a:r>
              <a:rPr lang="fr-FR" altLang="fr-FR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 Pressure</a:t>
            </a:r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 flipH="1">
            <a:off x="4137319" y="137823"/>
            <a:ext cx="676275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19"/>
          <p:cNvSpPr>
            <a:spLocks noChangeShapeType="1"/>
          </p:cNvSpPr>
          <p:nvPr/>
        </p:nvSpPr>
        <p:spPr bwMode="auto">
          <a:xfrm flipH="1">
            <a:off x="4823119" y="137823"/>
            <a:ext cx="676275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20"/>
          <p:cNvSpPr>
            <a:spLocks noChangeShapeType="1"/>
          </p:cNvSpPr>
          <p:nvPr/>
        </p:nvSpPr>
        <p:spPr bwMode="auto">
          <a:xfrm rot="16200000" flipH="1" flipV="1">
            <a:off x="3723888" y="2873991"/>
            <a:ext cx="668115" cy="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21"/>
          <p:cNvSpPr>
            <a:spLocks noChangeShapeType="1"/>
          </p:cNvSpPr>
          <p:nvPr/>
        </p:nvSpPr>
        <p:spPr bwMode="auto">
          <a:xfrm rot="16200000" flipH="1" flipV="1">
            <a:off x="3736588" y="2094529"/>
            <a:ext cx="668115" cy="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4183357" y="1155411"/>
            <a:ext cx="1285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1400">
                <a:latin typeface="Comic Sans MS" panose="030F0702030302020204" pitchFamily="66" charset="0"/>
              </a:rPr>
              <a:t>compressor</a:t>
            </a:r>
          </a:p>
        </p:txBody>
      </p:sp>
      <p:sp>
        <p:nvSpPr>
          <p:cNvPr id="34" name="Text Box 23"/>
          <p:cNvSpPr txBox="1">
            <a:spLocks noChangeArrowheads="1"/>
          </p:cNvSpPr>
          <p:nvPr/>
        </p:nvSpPr>
        <p:spPr bwMode="auto">
          <a:xfrm>
            <a:off x="6724945" y="1599911"/>
            <a:ext cx="1285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1400">
                <a:latin typeface="Comic Sans MS" panose="030F0702030302020204" pitchFamily="66" charset="0"/>
              </a:rPr>
              <a:t>condenser</a:t>
            </a:r>
          </a:p>
        </p:txBody>
      </p:sp>
      <p:sp>
        <p:nvSpPr>
          <p:cNvPr id="35" name="Text Box 24"/>
          <p:cNvSpPr txBox="1">
            <a:spLocks noChangeArrowheads="1"/>
          </p:cNvSpPr>
          <p:nvPr/>
        </p:nvSpPr>
        <p:spPr bwMode="auto">
          <a:xfrm>
            <a:off x="1605257" y="1595148"/>
            <a:ext cx="1285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1400">
                <a:latin typeface="Comic Sans MS" panose="030F0702030302020204" pitchFamily="66" charset="0"/>
              </a:rPr>
              <a:t>evaporator</a:t>
            </a:r>
          </a:p>
        </p:txBody>
      </p:sp>
      <p:sp>
        <p:nvSpPr>
          <p:cNvPr id="36" name="Text Box 25"/>
          <p:cNvSpPr txBox="1">
            <a:spLocks noChangeArrowheads="1"/>
          </p:cNvSpPr>
          <p:nvPr/>
        </p:nvSpPr>
        <p:spPr bwMode="auto">
          <a:xfrm>
            <a:off x="4183357" y="3630323"/>
            <a:ext cx="128587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fr-FR" altLang="fr-FR" sz="1400">
                <a:latin typeface="Comic Sans MS" panose="030F0702030302020204" pitchFamily="66" charset="0"/>
              </a:rPr>
              <a:t>Expansion valve</a:t>
            </a:r>
          </a:p>
        </p:txBody>
      </p:sp>
      <p:grpSp>
        <p:nvGrpSpPr>
          <p:cNvPr id="37" name="Group 26"/>
          <p:cNvGrpSpPr>
            <a:grpSpLocks/>
          </p:cNvGrpSpPr>
          <p:nvPr/>
        </p:nvGrpSpPr>
        <p:grpSpPr bwMode="auto">
          <a:xfrm>
            <a:off x="2375195" y="1863568"/>
            <a:ext cx="1079500" cy="1180968"/>
            <a:chOff x="1567" y="1246"/>
            <a:chExt cx="1168" cy="1164"/>
          </a:xfrm>
        </p:grpSpPr>
        <p:sp>
          <p:nvSpPr>
            <p:cNvPr id="38" name="Line 27"/>
            <p:cNvSpPr>
              <a:spLocks noChangeShapeType="1"/>
            </p:cNvSpPr>
            <p:nvPr/>
          </p:nvSpPr>
          <p:spPr bwMode="auto">
            <a:xfrm>
              <a:off x="1573" y="2198"/>
              <a:ext cx="11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28"/>
            <p:cNvSpPr>
              <a:spLocks noChangeArrowheads="1"/>
            </p:cNvSpPr>
            <p:nvPr/>
          </p:nvSpPr>
          <p:spPr bwMode="auto">
            <a:xfrm>
              <a:off x="1567" y="1246"/>
              <a:ext cx="1168" cy="11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40" name="Line 29"/>
            <p:cNvSpPr>
              <a:spLocks noChangeShapeType="1"/>
            </p:cNvSpPr>
            <p:nvPr/>
          </p:nvSpPr>
          <p:spPr bwMode="auto">
            <a:xfrm>
              <a:off x="1797" y="2091"/>
              <a:ext cx="0" cy="2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0"/>
            <p:cNvSpPr>
              <a:spLocks noChangeShapeType="1"/>
            </p:cNvSpPr>
            <p:nvPr/>
          </p:nvSpPr>
          <p:spPr bwMode="auto">
            <a:xfrm>
              <a:off x="2033" y="2091"/>
              <a:ext cx="0" cy="2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1"/>
            <p:cNvSpPr>
              <a:spLocks noChangeShapeType="1"/>
            </p:cNvSpPr>
            <p:nvPr/>
          </p:nvSpPr>
          <p:spPr bwMode="auto">
            <a:xfrm>
              <a:off x="2263" y="2091"/>
              <a:ext cx="0" cy="2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>
              <a:off x="2499" y="2091"/>
              <a:ext cx="0" cy="2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1808" y="1351"/>
              <a:ext cx="696" cy="63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45" name="Oval 34"/>
            <p:cNvSpPr>
              <a:spLocks noChangeArrowheads="1"/>
            </p:cNvSpPr>
            <p:nvPr/>
          </p:nvSpPr>
          <p:spPr bwMode="auto">
            <a:xfrm>
              <a:off x="2104" y="1460"/>
              <a:ext cx="94" cy="2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46" name="Oval 35"/>
            <p:cNvSpPr>
              <a:spLocks noChangeArrowheads="1"/>
            </p:cNvSpPr>
            <p:nvPr/>
          </p:nvSpPr>
          <p:spPr bwMode="auto">
            <a:xfrm rot="-3593521">
              <a:off x="2198" y="1628"/>
              <a:ext cx="94" cy="2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47" name="Oval 36"/>
            <p:cNvSpPr>
              <a:spLocks noChangeArrowheads="1"/>
            </p:cNvSpPr>
            <p:nvPr/>
          </p:nvSpPr>
          <p:spPr bwMode="auto">
            <a:xfrm rot="3593521" flipH="1">
              <a:off x="2004" y="1626"/>
              <a:ext cx="94" cy="2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48" name="Line 37"/>
            <p:cNvSpPr>
              <a:spLocks noChangeShapeType="1"/>
            </p:cNvSpPr>
            <p:nvPr/>
          </p:nvSpPr>
          <p:spPr bwMode="auto">
            <a:xfrm flipH="1">
              <a:off x="1830" y="1404"/>
              <a:ext cx="142" cy="3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38"/>
            <p:cNvSpPr>
              <a:spLocks noChangeShapeType="1"/>
            </p:cNvSpPr>
            <p:nvPr/>
          </p:nvSpPr>
          <p:spPr bwMode="auto">
            <a:xfrm>
              <a:off x="2336" y="1402"/>
              <a:ext cx="142" cy="3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39"/>
          <p:cNvGrpSpPr>
            <a:grpSpLocks/>
          </p:cNvGrpSpPr>
          <p:nvPr/>
        </p:nvGrpSpPr>
        <p:grpSpPr bwMode="auto">
          <a:xfrm>
            <a:off x="6188370" y="1885793"/>
            <a:ext cx="1079500" cy="1180968"/>
            <a:chOff x="1567" y="1246"/>
            <a:chExt cx="1168" cy="1164"/>
          </a:xfrm>
        </p:grpSpPr>
        <p:sp>
          <p:nvSpPr>
            <p:cNvPr id="51" name="Line 40"/>
            <p:cNvSpPr>
              <a:spLocks noChangeShapeType="1"/>
            </p:cNvSpPr>
            <p:nvPr/>
          </p:nvSpPr>
          <p:spPr bwMode="auto">
            <a:xfrm>
              <a:off x="1573" y="2198"/>
              <a:ext cx="11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1567" y="1246"/>
              <a:ext cx="1168" cy="11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53" name="Line 42"/>
            <p:cNvSpPr>
              <a:spLocks noChangeShapeType="1"/>
            </p:cNvSpPr>
            <p:nvPr/>
          </p:nvSpPr>
          <p:spPr bwMode="auto">
            <a:xfrm>
              <a:off x="1797" y="2091"/>
              <a:ext cx="0" cy="2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43"/>
            <p:cNvSpPr>
              <a:spLocks noChangeShapeType="1"/>
            </p:cNvSpPr>
            <p:nvPr/>
          </p:nvSpPr>
          <p:spPr bwMode="auto">
            <a:xfrm>
              <a:off x="2033" y="2091"/>
              <a:ext cx="0" cy="2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44"/>
            <p:cNvSpPr>
              <a:spLocks noChangeShapeType="1"/>
            </p:cNvSpPr>
            <p:nvPr/>
          </p:nvSpPr>
          <p:spPr bwMode="auto">
            <a:xfrm>
              <a:off x="2263" y="2091"/>
              <a:ext cx="0" cy="2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45"/>
            <p:cNvSpPr>
              <a:spLocks noChangeShapeType="1"/>
            </p:cNvSpPr>
            <p:nvPr/>
          </p:nvSpPr>
          <p:spPr bwMode="auto">
            <a:xfrm>
              <a:off x="2499" y="2091"/>
              <a:ext cx="0" cy="2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Oval 46"/>
            <p:cNvSpPr>
              <a:spLocks noChangeArrowheads="1"/>
            </p:cNvSpPr>
            <p:nvPr/>
          </p:nvSpPr>
          <p:spPr bwMode="auto">
            <a:xfrm>
              <a:off x="1808" y="1351"/>
              <a:ext cx="696" cy="63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58" name="Oval 47"/>
            <p:cNvSpPr>
              <a:spLocks noChangeArrowheads="1"/>
            </p:cNvSpPr>
            <p:nvPr/>
          </p:nvSpPr>
          <p:spPr bwMode="auto">
            <a:xfrm>
              <a:off x="2104" y="1460"/>
              <a:ext cx="94" cy="2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59" name="Oval 48"/>
            <p:cNvSpPr>
              <a:spLocks noChangeArrowheads="1"/>
            </p:cNvSpPr>
            <p:nvPr/>
          </p:nvSpPr>
          <p:spPr bwMode="auto">
            <a:xfrm rot="-3593521">
              <a:off x="2198" y="1628"/>
              <a:ext cx="94" cy="2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60" name="Oval 49"/>
            <p:cNvSpPr>
              <a:spLocks noChangeArrowheads="1"/>
            </p:cNvSpPr>
            <p:nvPr/>
          </p:nvSpPr>
          <p:spPr bwMode="auto">
            <a:xfrm rot="3593521" flipH="1">
              <a:off x="2004" y="1626"/>
              <a:ext cx="94" cy="21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61" name="Line 50"/>
            <p:cNvSpPr>
              <a:spLocks noChangeShapeType="1"/>
            </p:cNvSpPr>
            <p:nvPr/>
          </p:nvSpPr>
          <p:spPr bwMode="auto">
            <a:xfrm flipH="1">
              <a:off x="1830" y="1404"/>
              <a:ext cx="142" cy="3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51"/>
            <p:cNvSpPr>
              <a:spLocks noChangeShapeType="1"/>
            </p:cNvSpPr>
            <p:nvPr/>
          </p:nvSpPr>
          <p:spPr bwMode="auto">
            <a:xfrm>
              <a:off x="2336" y="1402"/>
              <a:ext cx="142" cy="3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52"/>
          <p:cNvGrpSpPr>
            <a:grpSpLocks/>
          </p:cNvGrpSpPr>
          <p:nvPr/>
        </p:nvGrpSpPr>
        <p:grpSpPr bwMode="auto">
          <a:xfrm rot="5400000">
            <a:off x="4345471" y="303112"/>
            <a:ext cx="941010" cy="731838"/>
            <a:chOff x="2206" y="1468"/>
            <a:chExt cx="696" cy="633"/>
          </a:xfrm>
        </p:grpSpPr>
        <p:sp>
          <p:nvSpPr>
            <p:cNvPr id="64" name="Line 53"/>
            <p:cNvSpPr>
              <a:spLocks noChangeShapeType="1"/>
            </p:cNvSpPr>
            <p:nvPr/>
          </p:nvSpPr>
          <p:spPr bwMode="auto">
            <a:xfrm flipV="1">
              <a:off x="2558" y="1616"/>
              <a:ext cx="0" cy="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54"/>
            <p:cNvSpPr>
              <a:spLocks noChangeShapeType="1"/>
            </p:cNvSpPr>
            <p:nvPr/>
          </p:nvSpPr>
          <p:spPr bwMode="auto">
            <a:xfrm flipH="1">
              <a:off x="2404" y="1921"/>
              <a:ext cx="2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55"/>
            <p:cNvGrpSpPr>
              <a:grpSpLocks/>
            </p:cNvGrpSpPr>
            <p:nvPr/>
          </p:nvGrpSpPr>
          <p:grpSpPr bwMode="auto">
            <a:xfrm>
              <a:off x="2206" y="1468"/>
              <a:ext cx="696" cy="633"/>
              <a:chOff x="280" y="2236"/>
              <a:chExt cx="696" cy="633"/>
            </a:xfrm>
          </p:grpSpPr>
          <p:sp>
            <p:nvSpPr>
              <p:cNvPr id="67" name="Oval 56"/>
              <p:cNvSpPr>
                <a:spLocks noChangeArrowheads="1"/>
              </p:cNvSpPr>
              <p:nvPr/>
            </p:nvSpPr>
            <p:spPr bwMode="auto">
              <a:xfrm>
                <a:off x="280" y="2236"/>
                <a:ext cx="696" cy="633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fr-FR" altLang="fr-FR"/>
              </a:p>
            </p:txBody>
          </p:sp>
          <p:sp>
            <p:nvSpPr>
              <p:cNvPr id="68" name="Line 57"/>
              <p:cNvSpPr>
                <a:spLocks noChangeShapeType="1"/>
              </p:cNvSpPr>
              <p:nvPr/>
            </p:nvSpPr>
            <p:spPr bwMode="auto">
              <a:xfrm flipH="1">
                <a:off x="302" y="2289"/>
                <a:ext cx="142" cy="3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58"/>
              <p:cNvSpPr>
                <a:spLocks noChangeShapeType="1"/>
              </p:cNvSpPr>
              <p:nvPr/>
            </p:nvSpPr>
            <p:spPr bwMode="auto">
              <a:xfrm>
                <a:off x="808" y="2287"/>
                <a:ext cx="142" cy="3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0" name="Group 59"/>
          <p:cNvGrpSpPr>
            <a:grpSpLocks/>
          </p:cNvGrpSpPr>
          <p:nvPr/>
        </p:nvGrpSpPr>
        <p:grpSpPr bwMode="auto">
          <a:xfrm>
            <a:off x="4589757" y="4103827"/>
            <a:ext cx="487363" cy="555196"/>
            <a:chOff x="3761" y="523"/>
            <a:chExt cx="307" cy="354"/>
          </a:xfrm>
        </p:grpSpPr>
        <p:sp>
          <p:nvSpPr>
            <p:cNvPr id="71" name="AutoShape 60"/>
            <p:cNvSpPr>
              <a:spLocks noChangeArrowheads="1"/>
            </p:cNvSpPr>
            <p:nvPr/>
          </p:nvSpPr>
          <p:spPr bwMode="auto">
            <a:xfrm rot="5400000">
              <a:off x="3766" y="683"/>
              <a:ext cx="138" cy="147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sp>
          <p:nvSpPr>
            <p:cNvPr id="72" name="AutoShape 61"/>
            <p:cNvSpPr>
              <a:spLocks noChangeArrowheads="1"/>
            </p:cNvSpPr>
            <p:nvPr/>
          </p:nvSpPr>
          <p:spPr bwMode="auto">
            <a:xfrm rot="16200000" flipH="1">
              <a:off x="3926" y="683"/>
              <a:ext cx="138" cy="147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fr-FR" altLang="fr-FR"/>
            </a:p>
          </p:txBody>
        </p:sp>
        <p:grpSp>
          <p:nvGrpSpPr>
            <p:cNvPr id="73" name="Group 62"/>
            <p:cNvGrpSpPr>
              <a:grpSpLocks/>
            </p:cNvGrpSpPr>
            <p:nvPr/>
          </p:nvGrpSpPr>
          <p:grpSpPr bwMode="auto">
            <a:xfrm>
              <a:off x="3868" y="779"/>
              <a:ext cx="98" cy="98"/>
              <a:chOff x="2078" y="1303"/>
              <a:chExt cx="144" cy="133"/>
            </a:xfrm>
          </p:grpSpPr>
          <p:sp>
            <p:nvSpPr>
              <p:cNvPr id="76" name="Line 63"/>
              <p:cNvSpPr>
                <a:spLocks noChangeShapeType="1"/>
              </p:cNvSpPr>
              <p:nvPr/>
            </p:nvSpPr>
            <p:spPr bwMode="auto">
              <a:xfrm>
                <a:off x="2078" y="1311"/>
                <a:ext cx="72" cy="1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Line 64"/>
              <p:cNvSpPr>
                <a:spLocks noChangeShapeType="1"/>
              </p:cNvSpPr>
              <p:nvPr/>
            </p:nvSpPr>
            <p:spPr bwMode="auto">
              <a:xfrm flipH="1">
                <a:off x="2150" y="1303"/>
                <a:ext cx="72" cy="1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4" name="Oval 65"/>
            <p:cNvSpPr>
              <a:spLocks noChangeArrowheads="1"/>
            </p:cNvSpPr>
            <p:nvPr/>
          </p:nvSpPr>
          <p:spPr bwMode="auto">
            <a:xfrm>
              <a:off x="3833" y="523"/>
              <a:ext cx="161" cy="15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FR" altLang="fr-FR" sz="1000"/>
                <a:t>TC</a:t>
              </a:r>
            </a:p>
          </p:txBody>
        </p:sp>
        <p:sp>
          <p:nvSpPr>
            <p:cNvPr id="75" name="Line 66"/>
            <p:cNvSpPr>
              <a:spLocks noChangeShapeType="1"/>
            </p:cNvSpPr>
            <p:nvPr/>
          </p:nvSpPr>
          <p:spPr bwMode="auto">
            <a:xfrm>
              <a:off x="3914" y="680"/>
              <a:ext cx="0" cy="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8" name="Picture 17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895" y="379123"/>
            <a:ext cx="571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567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utoUpdateAnimBg="0"/>
      <p:bldP spid="26" grpId="0" autoUpdateAnimBg="0"/>
      <p:bldP spid="27" grpId="0" autoUpdateAnimBg="0"/>
      <p:bldP spid="28" grpId="0" autoUpdateAnimBg="0"/>
      <p:bldP spid="29" grpId="0" animBg="1"/>
      <p:bldP spid="30" grpId="0" animBg="1"/>
      <p:bldP spid="31" grpId="0" animBg="1"/>
      <p:bldP spid="32" grpId="0" animBg="1"/>
      <p:bldP spid="33" grpId="0" autoUpdateAnimBg="0"/>
      <p:bldP spid="34" grpId="0" autoUpdateAnimBg="0"/>
      <p:bldP spid="35" grpId="0" autoUpdateAnimBg="0"/>
      <p:bldP spid="3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6</a:t>
            </a:fld>
            <a:endParaRPr sz="1400" i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473" y="710241"/>
            <a:ext cx="8613259" cy="402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1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sldNum" idx="12"/>
          </p:nvPr>
        </p:nvSpPr>
        <p:spPr>
          <a:xfrm>
            <a:off x="118350" y="4896100"/>
            <a:ext cx="424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fr"/>
              <a:t>7</a:t>
            </a:fld>
            <a:endParaRPr sz="1400" i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50" y="753141"/>
            <a:ext cx="4365864" cy="3881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786" y="753141"/>
            <a:ext cx="4390909" cy="38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9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y Midea 1.5 Ton Super Quiet Window AC | Shop Online | Taqee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36076" y="2056544"/>
            <a:ext cx="3796478" cy="282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lit AC working principle/Split air conditioning system in 2021 | Air  conditioning system, Split ac, Air condition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71" y="2056545"/>
            <a:ext cx="4694098" cy="28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4;p10"/>
          <p:cNvSpPr txBox="1"/>
          <p:nvPr/>
        </p:nvSpPr>
        <p:spPr>
          <a:xfrm>
            <a:off x="4049819" y="4549354"/>
            <a:ext cx="86525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5D6D"/>
              </a:buClr>
              <a:buSzPts val="12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 Unit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14;p10"/>
          <p:cNvSpPr txBox="1"/>
          <p:nvPr/>
        </p:nvSpPr>
        <p:spPr>
          <a:xfrm>
            <a:off x="7948500" y="1997919"/>
            <a:ext cx="1195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5D6D"/>
              </a:buClr>
              <a:buSzPts val="12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AC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118350" y="824089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2"/>
                </a:solidFill>
              </a:rPr>
              <a:t>2</a:t>
            </a:r>
            <a:endParaRPr lang="en-US" sz="4400" b="1" dirty="0">
              <a:solidFill>
                <a:schemeClr val="bg2"/>
              </a:solidFill>
            </a:endParaRPr>
          </a:p>
        </p:txBody>
      </p:sp>
      <p:sp>
        <p:nvSpPr>
          <p:cNvPr id="13" name="Google Shape;319;p16"/>
          <p:cNvSpPr txBox="1"/>
          <p:nvPr/>
        </p:nvSpPr>
        <p:spPr>
          <a:xfrm>
            <a:off x="809101" y="925475"/>
            <a:ext cx="3572015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 b="1" dirty="0" smtClean="0">
                <a:solidFill>
                  <a:schemeClr val="bg2"/>
                </a:solidFill>
              </a:rPr>
              <a:t>DX – System familiarization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1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VRF Systems - Residential VRF Systems Wholesale Trader from Mumbai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23574" y="331552"/>
            <a:ext cx="4719206" cy="385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C Hydro: Two Strategies For Maximizing Rooftop HVAC Unit Efficiency | BC  COMFORT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26" r="5621"/>
          <a:stretch/>
        </p:blipFill>
        <p:spPr bwMode="auto">
          <a:xfrm>
            <a:off x="238812" y="1961338"/>
            <a:ext cx="3927764" cy="296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14;p10"/>
          <p:cNvSpPr txBox="1"/>
          <p:nvPr/>
        </p:nvSpPr>
        <p:spPr>
          <a:xfrm>
            <a:off x="238812" y="4572337"/>
            <a:ext cx="1195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5D6D"/>
              </a:buClr>
              <a:buSzPts val="12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Package Unit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14;p10"/>
          <p:cNvSpPr txBox="1"/>
          <p:nvPr/>
        </p:nvSpPr>
        <p:spPr>
          <a:xfrm>
            <a:off x="4418646" y="469789"/>
            <a:ext cx="1348308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D5D6D"/>
              </a:buClr>
              <a:buSzPts val="12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VRV / VRF System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BD622-6192-4307-BD78-F68E063B2F83}"/>
              </a:ext>
            </a:extLst>
          </p:cNvPr>
          <p:cNvSpPr txBox="1"/>
          <p:nvPr/>
        </p:nvSpPr>
        <p:spPr>
          <a:xfrm>
            <a:off x="118350" y="824089"/>
            <a:ext cx="578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2"/>
                </a:solidFill>
              </a:rPr>
              <a:t>2</a:t>
            </a:r>
            <a:endParaRPr lang="en-US" sz="4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Custom 1">
      <a:dk1>
        <a:srgbClr val="55555A"/>
      </a:dk1>
      <a:lt1>
        <a:srgbClr val="FFFFFF"/>
      </a:lt1>
      <a:dk2>
        <a:srgbClr val="0062A9"/>
      </a:dk2>
      <a:lt2>
        <a:srgbClr val="F08F75"/>
      </a:lt2>
      <a:accent1>
        <a:srgbClr val="F49F25"/>
      </a:accent1>
      <a:accent2>
        <a:srgbClr val="199C69"/>
      </a:accent2>
      <a:accent3>
        <a:srgbClr val="A8438D"/>
      </a:accent3>
      <a:accent4>
        <a:srgbClr val="00AEC7"/>
      </a:accent4>
      <a:accent5>
        <a:srgbClr val="97BF0D"/>
      </a:accent5>
      <a:accent6>
        <a:srgbClr val="804180"/>
      </a:accent6>
      <a:hlink>
        <a:srgbClr val="7FB8AC"/>
      </a:hlink>
      <a:folHlink>
        <a:srgbClr val="DBB4B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31450</TotalTime>
  <Words>444</Words>
  <Application>Microsoft Office PowerPoint</Application>
  <PresentationFormat>On-screen Show (16:9)</PresentationFormat>
  <Paragraphs>162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Comic Sans MS</vt:lpstr>
      <vt:lpstr>Courier New</vt:lpstr>
      <vt:lpstr>Helvetica Neue</vt:lpstr>
      <vt:lpstr>Helvetica Neue Light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Zakiuddin Soheel</dc:creator>
  <cp:lastModifiedBy>Mohammed Zakiuddin Soheel</cp:lastModifiedBy>
  <cp:revision>317</cp:revision>
  <dcterms:modified xsi:type="dcterms:W3CDTF">2023-06-14T13:43:27Z</dcterms:modified>
</cp:coreProperties>
</file>